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5"/>
    <p:sldMasterId id="2147483732" r:id="rId6"/>
    <p:sldMasterId id="214748373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embeddedFontLst>
    <p:embeddedFont>
      <p:font typeface="Anybody SemiBold"/>
      <p:regular r:id="rId50"/>
      <p:bold r:id="rId51"/>
      <p:italic r:id="rId52"/>
      <p:boldItalic r:id="rId53"/>
    </p:embeddedFont>
    <p:embeddedFont>
      <p:font typeface="Work Sans"/>
      <p:regular r:id="rId54"/>
      <p:bold r:id="rId55"/>
      <p:italic r:id="rId56"/>
      <p:boldItalic r:id="rId57"/>
    </p:embeddedFont>
    <p:embeddedFont>
      <p:font typeface="Work Sans SemiBold"/>
      <p:regular r:id="rId58"/>
      <p:bold r:id="rId59"/>
      <p:italic r:id="rId60"/>
      <p:boldItalic r:id="rId61"/>
    </p:embeddedFont>
    <p:embeddedFont>
      <p:font typeface="Work Sans Light"/>
      <p:regular r:id="rId62"/>
      <p:bold r:id="rId63"/>
      <p:italic r:id="rId64"/>
      <p:boldItalic r:id="rId65"/>
    </p:embeddedFont>
    <p:embeddedFont>
      <p:font typeface="Anybody Medium"/>
      <p:regular r:id="rId66"/>
      <p:bold r:id="rId67"/>
      <p:italic r:id="rId68"/>
      <p:boldItalic r:id="rId69"/>
    </p:embeddedFont>
    <p:embeddedFont>
      <p:font typeface="Anybody"/>
      <p:regular r:id="rId70"/>
      <p:bold r:id="rId71"/>
      <p:italic r:id="rId72"/>
      <p:boldItalic r:id="rId73"/>
    </p:embeddedFont>
    <p:embeddedFont>
      <p:font typeface="Inter SemiBold"/>
      <p:regular r:id="rId74"/>
      <p:bold r:id="rId75"/>
    </p:embeddedFont>
    <p:embeddedFont>
      <p:font typeface="Anybody ExtraBold"/>
      <p:bold r:id="rId76"/>
      <p:boldItalic r:id="rId77"/>
    </p:embeddedFont>
    <p:embeddedFont>
      <p:font typeface="Lato"/>
      <p:regular r:id="rId78"/>
      <p:bold r:id="rId79"/>
      <p:italic r:id="rId80"/>
      <p:boldItalic r:id="rId81"/>
    </p:embeddedFont>
    <p:embeddedFont>
      <p:font typeface="Lato Light"/>
      <p:regular r:id="rId82"/>
      <p:bold r:id="rId83"/>
      <p:italic r:id="rId84"/>
      <p:boldItalic r:id="rId85"/>
    </p:embeddedFont>
    <p:embeddedFont>
      <p:font typeface="Work Sans Medium"/>
      <p:regular r:id="rId86"/>
      <p:bold r:id="rId87"/>
      <p:italic r:id="rId88"/>
      <p:boldItalic r:id="rId89"/>
    </p:embeddedFont>
    <p:embeddedFont>
      <p:font typeface="Inter Medium"/>
      <p:regular r:id="rId90"/>
      <p:bold r:id="rId91"/>
    </p:embeddedFont>
    <p:embeddedFont>
      <p:font typeface="Anybody Black"/>
      <p:bold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drea Lárra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Light-italic.fntdata"/><Relationship Id="rId83" Type="http://schemas.openxmlformats.org/officeDocument/2006/relationships/font" Target="fonts/LatoLight-bold.fntdata"/><Relationship Id="rId42" Type="http://schemas.openxmlformats.org/officeDocument/2006/relationships/slide" Target="slides/slide34.xml"/><Relationship Id="rId86" Type="http://schemas.openxmlformats.org/officeDocument/2006/relationships/font" Target="fonts/WorkSansMedium-regular.fntdata"/><Relationship Id="rId41" Type="http://schemas.openxmlformats.org/officeDocument/2006/relationships/slide" Target="slides/slide33.xml"/><Relationship Id="rId85" Type="http://schemas.openxmlformats.org/officeDocument/2006/relationships/font" Target="fonts/LatoLight-boldItalic.fntdata"/><Relationship Id="rId44" Type="http://schemas.openxmlformats.org/officeDocument/2006/relationships/slide" Target="slides/slide36.xml"/><Relationship Id="rId88" Type="http://schemas.openxmlformats.org/officeDocument/2006/relationships/font" Target="fonts/WorkSansMedium-italic.fntdata"/><Relationship Id="rId43" Type="http://schemas.openxmlformats.org/officeDocument/2006/relationships/slide" Target="slides/slide35.xml"/><Relationship Id="rId87" Type="http://schemas.openxmlformats.org/officeDocument/2006/relationships/font" Target="fonts/WorkSansMedium-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WorkSansMedium-boldItalic.fntdata"/><Relationship Id="rId80" Type="http://schemas.openxmlformats.org/officeDocument/2006/relationships/font" Target="fonts/Lato-italic.fntdata"/><Relationship Id="rId82" Type="http://schemas.openxmlformats.org/officeDocument/2006/relationships/font" Target="fonts/LatoLight-regular.fntdata"/><Relationship Id="rId8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Anybody-boldItalic.fntdata"/><Relationship Id="rId72" Type="http://schemas.openxmlformats.org/officeDocument/2006/relationships/font" Target="fonts/Anybody-italic.fntdata"/><Relationship Id="rId31" Type="http://schemas.openxmlformats.org/officeDocument/2006/relationships/slide" Target="slides/slide23.xml"/><Relationship Id="rId75" Type="http://schemas.openxmlformats.org/officeDocument/2006/relationships/font" Target="fonts/InterSemiBold-bold.fntdata"/><Relationship Id="rId30" Type="http://schemas.openxmlformats.org/officeDocument/2006/relationships/slide" Target="slides/slide22.xml"/><Relationship Id="rId74" Type="http://schemas.openxmlformats.org/officeDocument/2006/relationships/font" Target="fonts/InterSemiBold-regular.fntdata"/><Relationship Id="rId33" Type="http://schemas.openxmlformats.org/officeDocument/2006/relationships/slide" Target="slides/slide25.xml"/><Relationship Id="rId77" Type="http://schemas.openxmlformats.org/officeDocument/2006/relationships/font" Target="fonts/AnybodyExtraBold-boldItalic.fntdata"/><Relationship Id="rId32" Type="http://schemas.openxmlformats.org/officeDocument/2006/relationships/slide" Target="slides/slide24.xml"/><Relationship Id="rId76" Type="http://schemas.openxmlformats.org/officeDocument/2006/relationships/font" Target="fonts/AnybodyExtraBold-bold.fntdata"/><Relationship Id="rId35" Type="http://schemas.openxmlformats.org/officeDocument/2006/relationships/slide" Target="slides/slide27.xml"/><Relationship Id="rId79" Type="http://schemas.openxmlformats.org/officeDocument/2006/relationships/font" Target="fonts/Lato-bold.fntdata"/><Relationship Id="rId34" Type="http://schemas.openxmlformats.org/officeDocument/2006/relationships/slide" Target="slides/slide26.xml"/><Relationship Id="rId78" Type="http://schemas.openxmlformats.org/officeDocument/2006/relationships/font" Target="fonts/Lato-regular.fntdata"/><Relationship Id="rId71" Type="http://schemas.openxmlformats.org/officeDocument/2006/relationships/font" Target="fonts/Anybody-bold.fntdata"/><Relationship Id="rId70" Type="http://schemas.openxmlformats.org/officeDocument/2006/relationships/font" Target="fonts/Anybody-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WorkSansLight-regular.fntdata"/><Relationship Id="rId61" Type="http://schemas.openxmlformats.org/officeDocument/2006/relationships/font" Target="fonts/WorkSansSemiBold-boldItalic.fntdata"/><Relationship Id="rId20" Type="http://schemas.openxmlformats.org/officeDocument/2006/relationships/slide" Target="slides/slide12.xml"/><Relationship Id="rId64" Type="http://schemas.openxmlformats.org/officeDocument/2006/relationships/font" Target="fonts/WorkSansLight-italic.fntdata"/><Relationship Id="rId63" Type="http://schemas.openxmlformats.org/officeDocument/2006/relationships/font" Target="fonts/WorkSansLight-bold.fntdata"/><Relationship Id="rId22" Type="http://schemas.openxmlformats.org/officeDocument/2006/relationships/slide" Target="slides/slide14.xml"/><Relationship Id="rId66" Type="http://schemas.openxmlformats.org/officeDocument/2006/relationships/font" Target="fonts/AnybodyMedium-regular.fntdata"/><Relationship Id="rId21" Type="http://schemas.openxmlformats.org/officeDocument/2006/relationships/slide" Target="slides/slide13.xml"/><Relationship Id="rId65" Type="http://schemas.openxmlformats.org/officeDocument/2006/relationships/font" Target="fonts/WorkSansLight-boldItalic.fntdata"/><Relationship Id="rId24" Type="http://schemas.openxmlformats.org/officeDocument/2006/relationships/slide" Target="slides/slide16.xml"/><Relationship Id="rId68" Type="http://schemas.openxmlformats.org/officeDocument/2006/relationships/font" Target="fonts/AnybodyMedium-italic.fntdata"/><Relationship Id="rId23" Type="http://schemas.openxmlformats.org/officeDocument/2006/relationships/slide" Target="slides/slide15.xml"/><Relationship Id="rId67" Type="http://schemas.openxmlformats.org/officeDocument/2006/relationships/font" Target="fonts/AnybodyMedium-bold.fntdata"/><Relationship Id="rId60" Type="http://schemas.openxmlformats.org/officeDocument/2006/relationships/font" Target="fonts/WorkSansSemi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AnybodyMedium-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AnybodySemiBold-bold.fntdata"/><Relationship Id="rId50" Type="http://schemas.openxmlformats.org/officeDocument/2006/relationships/font" Target="fonts/AnybodySemiBold-regular.fntdata"/><Relationship Id="rId53" Type="http://schemas.openxmlformats.org/officeDocument/2006/relationships/font" Target="fonts/AnybodySemiBold-boldItalic.fntdata"/><Relationship Id="rId52" Type="http://schemas.openxmlformats.org/officeDocument/2006/relationships/font" Target="fonts/AnybodySemiBold-italic.fntdata"/><Relationship Id="rId11" Type="http://schemas.openxmlformats.org/officeDocument/2006/relationships/slide" Target="slides/slide3.xml"/><Relationship Id="rId55" Type="http://schemas.openxmlformats.org/officeDocument/2006/relationships/font" Target="fonts/WorkSans-bold.fntdata"/><Relationship Id="rId10" Type="http://schemas.openxmlformats.org/officeDocument/2006/relationships/slide" Target="slides/slide2.xml"/><Relationship Id="rId54" Type="http://schemas.openxmlformats.org/officeDocument/2006/relationships/font" Target="fonts/WorkSans-regular.fntdata"/><Relationship Id="rId13" Type="http://schemas.openxmlformats.org/officeDocument/2006/relationships/slide" Target="slides/slide5.xml"/><Relationship Id="rId57" Type="http://schemas.openxmlformats.org/officeDocument/2006/relationships/font" Target="fonts/WorkSans-boldItalic.fntdata"/><Relationship Id="rId12" Type="http://schemas.openxmlformats.org/officeDocument/2006/relationships/slide" Target="slides/slide4.xml"/><Relationship Id="rId56" Type="http://schemas.openxmlformats.org/officeDocument/2006/relationships/font" Target="fonts/WorkSans-italic.fntdata"/><Relationship Id="rId91" Type="http://schemas.openxmlformats.org/officeDocument/2006/relationships/font" Target="fonts/InterMedium-bold.fntdata"/><Relationship Id="rId90" Type="http://schemas.openxmlformats.org/officeDocument/2006/relationships/font" Target="fonts/InterMedium-regular.fntdata"/><Relationship Id="rId93" Type="http://schemas.openxmlformats.org/officeDocument/2006/relationships/font" Target="fonts/AnybodyBlack-boldItalic.fntdata"/><Relationship Id="rId92" Type="http://schemas.openxmlformats.org/officeDocument/2006/relationships/font" Target="fonts/AnybodyBlack-bold.fntdata"/><Relationship Id="rId15" Type="http://schemas.openxmlformats.org/officeDocument/2006/relationships/slide" Target="slides/slide7.xml"/><Relationship Id="rId59" Type="http://schemas.openxmlformats.org/officeDocument/2006/relationships/font" Target="fonts/WorkSansSemiBold-bold.fntdata"/><Relationship Id="rId14" Type="http://schemas.openxmlformats.org/officeDocument/2006/relationships/slide" Target="slides/slide6.xml"/><Relationship Id="rId58" Type="http://schemas.openxmlformats.org/officeDocument/2006/relationships/font" Target="fonts/WorkSansSemiBold-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23T18:14:26.467">
    <p:pos x="96" y="1194"/>
    <p:text>@dlopez@soyhenry.com ¿crees que puedan pasar de nuevo estas ecuaciones con la extensión de MathType o me pueden expilcar como usarlo?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23T17:55:48.192">
    <p:pos x="6000" y="0"/>
    <p:text>@dlopez@soyhenry.com se puede sumar un ejemplo gráfico de este tema
_Assigned to Dario Miguel Lopez_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5-23T17:55:41.294">
    <p:pos x="6000" y="0"/>
    <p:text>@dlopez@soyhenry.com se puede sumar un ejemplo gráfico de este tema
_Assigned to Dario Miguel Lopez_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36332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36332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52d14394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52d14394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2e87b918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22e87b918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37d6b6b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37d6b6b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3019e9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43019e95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d641cd0a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2d641cd0a5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3019e9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3019e9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3019e95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43019e957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52d14394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252d14394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52d14394e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52d14394e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252d14394e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252d14394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136332c5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4136332c5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52d14394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52d14394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52d14394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252d14394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3019e95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43019e95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3019e95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43019e95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3019e957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43019e957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lang="en" sz="2100">
                <a:solidFill>
                  <a:schemeClr val="dk1"/>
                </a:solidFill>
                <a:latin typeface="Anybody"/>
                <a:ea typeface="Anybody"/>
                <a:cs typeface="Anybody"/>
                <a:sym typeface="Anybody"/>
              </a:rPr>
              <a:t>Generalmente las muestras grandes, permiten detectar incluso diferencias pequeñas entre los valores hipotéticos los parámetros poblacionales. Para un nivel de Error I dado, aumentar el tamaño de la muestra reducirá Error II y así se incrementará el poder de la prueba para detectar que la hipótesis nula es falsa</a:t>
            </a:r>
            <a:endParaRPr sz="2100">
              <a:solidFill>
                <a:schemeClr val="dk1"/>
              </a:solidFill>
              <a:latin typeface="Anybody"/>
              <a:ea typeface="Anybody"/>
              <a:cs typeface="Anybody"/>
              <a:sym typeface="Anybody"/>
            </a:endParaRPr>
          </a:p>
          <a:p>
            <a:pPr indent="0" lvl="0" marL="0" rtl="0" algn="l">
              <a:lnSpc>
                <a:spcPct val="115000"/>
              </a:lnSpc>
              <a:spcBef>
                <a:spcPts val="0"/>
              </a:spcBef>
              <a:spcAft>
                <a:spcPts val="0"/>
              </a:spcAft>
              <a:buClr>
                <a:schemeClr val="dk1"/>
              </a:buClr>
              <a:buSzPts val="2000"/>
              <a:buFont typeface="Arial"/>
              <a:buNone/>
            </a:pPr>
            <a:r>
              <a:t/>
            </a:r>
            <a:endParaRPr sz="2100">
              <a:solidFill>
                <a:schemeClr val="dk1"/>
              </a:solidFill>
              <a:latin typeface="Anybody"/>
              <a:ea typeface="Anybody"/>
              <a:cs typeface="Anybody"/>
              <a:sym typeface="Anybody"/>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3019e95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43019e957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497687de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497687de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497687de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497687de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lang="en" sz="1200">
                <a:solidFill>
                  <a:schemeClr val="dk1"/>
                </a:solidFill>
                <a:latin typeface="Anybody"/>
                <a:ea typeface="Anybody"/>
                <a:cs typeface="Anybody"/>
                <a:sym typeface="Anybody"/>
              </a:rPr>
              <a:t>Esta probabilidad permite encontrar, en la tabla correspondiente (normal, t de Student o chi cuadrado), un valor de la variable (z, t ó chi cuadrado) denominado “valor crítico” simbolizado con zc (o eventualmente tc ó chi c), que divide al eje de las abscisas en dos zonas: la “zona de rechazo”, que se extiende por debajo del error de Tipo I , y la “zona de no rechazo”, que se extiende a lo largo del resto del eje.</a:t>
            </a:r>
            <a:endParaRPr sz="1200">
              <a:solidFill>
                <a:schemeClr val="dk1"/>
              </a:solidFill>
              <a:latin typeface="Anybody"/>
              <a:ea typeface="Anybody"/>
              <a:cs typeface="Anybody"/>
              <a:sym typeface="Anybod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Anybody"/>
              <a:ea typeface="Anybody"/>
              <a:cs typeface="Anybody"/>
              <a:sym typeface="Anybody"/>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97687de7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97687de7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497687de7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497687de7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6548f873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d6548f873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highlight>
                <a:srgbClr val="93C47D"/>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97687de7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97687de7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97687de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497687de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54e8b97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254e8b97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54e8b97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254e8b97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254e8b97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254e8b97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01111ff97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01111ff978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199bd7afc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199bd7afcb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Nota: se requiere dar una resumen de lo visto en la lecture. Se pueden agregar más diapositivas, según los requerimientos de la clase. Aquí se dejan algunas diapositivas de resumen.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d684b81ce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d684b81ce8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Agregar los conceptos vistos.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136332c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136332c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1920 x 1080</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136332c5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4136332c5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para presentación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6548f873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d6548f873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d155fbd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d155fbd7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highlight>
                  <a:schemeClr val="lt1"/>
                </a:highlight>
              </a:rPr>
              <a:t>Tu feedback es muy importante.</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Es importante recordar que al final de cada Homework o Guia de clase, tendrás acceso a un formulario para reportar mejoras (o errores) de los recursos educativos que vas usando y de esta forma podremos accionar y mejorar la experiencia de ustedes y los que vendrán. </a:t>
            </a:r>
            <a:endParaRPr>
              <a:solidFill>
                <a:schemeClr val="dk1"/>
              </a:solidFill>
              <a:highlight>
                <a:schemeClr val="lt1"/>
              </a:highlight>
            </a:endParaRPr>
          </a:p>
          <a:p>
            <a:pPr indent="0" lvl="0" marL="0" rtl="0" algn="l">
              <a:lnSpc>
                <a:spcPct val="100000"/>
              </a:lnSpc>
              <a:spcBef>
                <a:spcPts val="0"/>
              </a:spcBef>
              <a:spcAft>
                <a:spcPts val="0"/>
              </a:spcAft>
              <a:buNone/>
            </a:pPr>
            <a:r>
              <a:t/>
            </a:r>
            <a:endParaRPr>
              <a:solidFill>
                <a:schemeClr val="dk1"/>
              </a:solidFill>
              <a:highlight>
                <a:schemeClr val="lt1"/>
              </a:highlight>
            </a:endParaRPr>
          </a:p>
          <a:p>
            <a:pPr indent="0" lvl="0" marL="0" rtl="0" algn="l">
              <a:lnSpc>
                <a:spcPct val="100000"/>
              </a:lnSpc>
              <a:spcBef>
                <a:spcPts val="0"/>
              </a:spcBef>
              <a:spcAft>
                <a:spcPts val="0"/>
              </a:spcAft>
              <a:buNone/>
            </a:pPr>
            <a:r>
              <a:rPr lang="en">
                <a:solidFill>
                  <a:schemeClr val="dk1"/>
                </a:solidFill>
                <a:highlight>
                  <a:schemeClr val="lt1"/>
                </a:highlight>
              </a:rPr>
              <a:t>(Recomendamos que el instructor pueda abrir el formulario)</a:t>
            </a:r>
            <a:endParaRPr>
              <a:solidFill>
                <a:schemeClr val="dk1"/>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d6548f87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1d6548f873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6548f873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d6548f873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d641cd0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2d641cd0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52d1439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52d1439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52d14394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252d14394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22e87b9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22e87b9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6" name="Shape 56"/>
        <p:cNvGrpSpPr/>
        <p:nvPr/>
      </p:nvGrpSpPr>
      <p:grpSpPr>
        <a:xfrm>
          <a:off x="0" y="0"/>
          <a:ext cx="0" cy="0"/>
          <a:chOff x="0" y="0"/>
          <a:chExt cx="0" cy="0"/>
        </a:xfrm>
      </p:grpSpPr>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65" name="Shape 65"/>
        <p:cNvGrpSpPr/>
        <p:nvPr/>
      </p:nvGrpSpPr>
      <p:grpSpPr>
        <a:xfrm>
          <a:off x="0" y="0"/>
          <a:ext cx="0" cy="0"/>
          <a:chOff x="0" y="0"/>
          <a:chExt cx="0" cy="0"/>
        </a:xfrm>
      </p:grpSpPr>
      <p:sp>
        <p:nvSpPr>
          <p:cNvPr id="66" name="Google Shape;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8"/>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68" name="Shape 68"/>
        <p:cNvGrpSpPr/>
        <p:nvPr/>
      </p:nvGrpSpPr>
      <p:grpSpPr>
        <a:xfrm>
          <a:off x="0" y="0"/>
          <a:ext cx="0" cy="0"/>
          <a:chOff x="0" y="0"/>
          <a:chExt cx="0" cy="0"/>
        </a:xfrm>
      </p:grpSpPr>
      <p:sp>
        <p:nvSpPr>
          <p:cNvPr id="69" name="Google Shape;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71" name="Shape 71"/>
        <p:cNvGrpSpPr/>
        <p:nvPr/>
      </p:nvGrpSpPr>
      <p:grpSpPr>
        <a:xfrm>
          <a:off x="0" y="0"/>
          <a:ext cx="0" cy="0"/>
          <a:chOff x="0" y="0"/>
          <a:chExt cx="0" cy="0"/>
        </a:xfrm>
      </p:grpSpPr>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2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74" name="Shape 74"/>
        <p:cNvGrpSpPr/>
        <p:nvPr/>
      </p:nvGrpSpPr>
      <p:grpSpPr>
        <a:xfrm>
          <a:off x="0" y="0"/>
          <a:ext cx="0" cy="0"/>
          <a:chOff x="0" y="0"/>
          <a:chExt cx="0" cy="0"/>
        </a:xfrm>
      </p:grpSpPr>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1">
  <p:cSld name="SECTION_HEADER_2">
    <p:bg>
      <p:bgPr>
        <a:solidFill>
          <a:schemeClr val="dk1"/>
        </a:solidFill>
      </p:bgPr>
    </p:bg>
    <p:spTree>
      <p:nvGrpSpPr>
        <p:cNvPr id="77" name="Shape 77"/>
        <p:cNvGrpSpPr/>
        <p:nvPr/>
      </p:nvGrpSpPr>
      <p:grpSpPr>
        <a:xfrm>
          <a:off x="0" y="0"/>
          <a:ext cx="0" cy="0"/>
          <a:chOff x="0" y="0"/>
          <a:chExt cx="0" cy="0"/>
        </a:xfrm>
      </p:grpSpPr>
      <p:sp>
        <p:nvSpPr>
          <p:cNvPr id="78" name="Google Shape;7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2"/>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80" name="Shape 80"/>
        <p:cNvGrpSpPr/>
        <p:nvPr/>
      </p:nvGrpSpPr>
      <p:grpSpPr>
        <a:xfrm>
          <a:off x="0" y="0"/>
          <a:ext cx="0" cy="0"/>
          <a:chOff x="0" y="0"/>
          <a:chExt cx="0" cy="0"/>
        </a:xfrm>
      </p:grpSpPr>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2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83" name="Shape 83"/>
        <p:cNvGrpSpPr/>
        <p:nvPr/>
      </p:nvGrpSpPr>
      <p:grpSpPr>
        <a:xfrm>
          <a:off x="0" y="0"/>
          <a:ext cx="0" cy="0"/>
          <a:chOff x="0" y="0"/>
          <a:chExt cx="0" cy="0"/>
        </a:xfrm>
      </p:grpSpPr>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1">
  <p:cSld name="TITLE_AND_BODY_11">
    <p:spTree>
      <p:nvGrpSpPr>
        <p:cNvPr id="86" name="Shape 86"/>
        <p:cNvGrpSpPr/>
        <p:nvPr/>
      </p:nvGrpSpPr>
      <p:grpSpPr>
        <a:xfrm>
          <a:off x="0" y="0"/>
          <a:ext cx="0" cy="0"/>
          <a:chOff x="0" y="0"/>
          <a:chExt cx="0" cy="0"/>
        </a:xfrm>
      </p:grpSpPr>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2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2">
  <p:cSld name="SECTION_HEADER_3">
    <p:bg>
      <p:bgPr>
        <a:solidFill>
          <a:schemeClr val="dk1"/>
        </a:solidFill>
      </p:bgPr>
    </p:bg>
    <p:spTree>
      <p:nvGrpSpPr>
        <p:cNvPr id="89" name="Shape 89"/>
        <p:cNvGrpSpPr/>
        <p:nvPr/>
      </p:nvGrpSpPr>
      <p:grpSpPr>
        <a:xfrm>
          <a:off x="0" y="0"/>
          <a:ext cx="0" cy="0"/>
          <a:chOff x="0" y="0"/>
          <a:chExt cx="0" cy="0"/>
        </a:xfrm>
      </p:grpSpPr>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6"/>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2">
  <p:cSld name="TITLE_AND_BODY_12">
    <p:spTree>
      <p:nvGrpSpPr>
        <p:cNvPr id="92" name="Shape 92"/>
        <p:cNvGrpSpPr/>
        <p:nvPr/>
      </p:nvGrpSpPr>
      <p:grpSpPr>
        <a:xfrm>
          <a:off x="0" y="0"/>
          <a:ext cx="0" cy="0"/>
          <a:chOff x="0" y="0"/>
          <a:chExt cx="0" cy="0"/>
        </a:xfrm>
      </p:grpSpPr>
      <p:sp>
        <p:nvSpPr>
          <p:cNvPr id="93" name="Google Shape;9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95" name="Shape 95"/>
        <p:cNvGrpSpPr/>
        <p:nvPr/>
      </p:nvGrpSpPr>
      <p:grpSpPr>
        <a:xfrm>
          <a:off x="0" y="0"/>
          <a:ext cx="0" cy="0"/>
          <a:chOff x="0" y="0"/>
          <a:chExt cx="0" cy="0"/>
        </a:xfrm>
      </p:grpSpPr>
      <p:sp>
        <p:nvSpPr>
          <p:cNvPr id="96" name="Google Shape;9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2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4">
  <p:cSld name="TITLE_AND_BODY_14">
    <p:spTree>
      <p:nvGrpSpPr>
        <p:cNvPr id="98" name="Shape 98"/>
        <p:cNvGrpSpPr/>
        <p:nvPr/>
      </p:nvGrpSpPr>
      <p:grpSpPr>
        <a:xfrm>
          <a:off x="0" y="0"/>
          <a:ext cx="0" cy="0"/>
          <a:chOff x="0" y="0"/>
          <a:chExt cx="0" cy="0"/>
        </a:xfrm>
      </p:grpSpPr>
      <p:sp>
        <p:nvSpPr>
          <p:cNvPr id="99" name="Google Shape;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sp>
        <p:nvSpPr>
          <p:cNvPr id="102" name="Google Shape;10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3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04" name="Google Shape;104;p3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p:cSld name="TITLE_1">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07" name="Google Shape;10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09" name="Google Shape;109;p31"/>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0" name="Google Shape;110;p31"/>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1" name="Google Shape;111;p31"/>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de la clase 1">
  <p:cSld name="TITLE_2">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2">
            <a:alphaModFix/>
          </a:blip>
          <a:srcRect b="0" l="0" r="0" t="0"/>
          <a:stretch/>
        </p:blipFill>
        <p:spPr>
          <a:xfrm>
            <a:off x="-2" y="39"/>
            <a:ext cx="9144003" cy="5143435"/>
          </a:xfrm>
          <a:prstGeom prst="rect">
            <a:avLst/>
          </a:prstGeom>
          <a:noFill/>
          <a:ln>
            <a:noFill/>
          </a:ln>
        </p:spPr>
      </p:pic>
      <p:sp>
        <p:nvSpPr>
          <p:cNvPr id="114" name="Google Shape;1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b="0" l="0" r="0" t="0"/>
          <a:stretch/>
        </p:blipFill>
        <p:spPr>
          <a:xfrm>
            <a:off x="5162650" y="2457625"/>
            <a:ext cx="1950000" cy="294450"/>
          </a:xfrm>
          <a:prstGeom prst="rect">
            <a:avLst/>
          </a:prstGeom>
          <a:noFill/>
          <a:ln>
            <a:noFill/>
          </a:ln>
        </p:spPr>
      </p:pic>
      <p:sp>
        <p:nvSpPr>
          <p:cNvPr id="116" name="Google Shape;116;p32"/>
          <p:cNvSpPr txBox="1"/>
          <p:nvPr/>
        </p:nvSpPr>
        <p:spPr>
          <a:xfrm>
            <a:off x="0" y="2021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Work Sans"/>
                <a:ea typeface="Work Sans"/>
                <a:cs typeface="Work Sans"/>
                <a:sym typeface="Work Sans"/>
              </a:rPr>
              <a:t>TÍTULO</a:t>
            </a:r>
            <a:r>
              <a:rPr b="1" i="0" lang="en" sz="3600" u="none" cap="none" strike="noStrike">
                <a:solidFill>
                  <a:schemeClr val="dk1"/>
                </a:solidFill>
                <a:latin typeface="Work Sans"/>
                <a:ea typeface="Work Sans"/>
                <a:cs typeface="Work Sans"/>
                <a:sym typeface="Work Sans"/>
              </a:rPr>
              <a:t> DE LA CLASE</a:t>
            </a:r>
            <a:endParaRPr b="1" i="0" sz="3600" u="none" cap="none" strike="noStrike">
              <a:solidFill>
                <a:schemeClr val="dk1"/>
              </a:solidFill>
              <a:latin typeface="Work Sans"/>
              <a:ea typeface="Work Sans"/>
              <a:cs typeface="Work Sans"/>
              <a:sym typeface="Work Sans"/>
            </a:endParaRPr>
          </a:p>
        </p:txBody>
      </p:sp>
      <p:sp>
        <p:nvSpPr>
          <p:cNvPr id="117" name="Google Shape;117;p32"/>
          <p:cNvSpPr txBox="1"/>
          <p:nvPr/>
        </p:nvSpPr>
        <p:spPr>
          <a:xfrm>
            <a:off x="178450" y="4437200"/>
            <a:ext cx="46794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 sz="800" u="none" cap="none" strike="noStrike">
                <a:solidFill>
                  <a:schemeClr val="dk1"/>
                </a:solidFill>
                <a:latin typeface="Work Sans"/>
                <a:ea typeface="Work Sans"/>
                <a:cs typeface="Work Sans"/>
                <a:sym typeface="Work Sans"/>
              </a:rPr>
              <a:t>     Módulo 1.  Clase XX (núm)</a:t>
            </a:r>
            <a:endParaRPr b="0" i="0" sz="200" u="none" cap="none" strike="noStrike">
              <a:solidFill>
                <a:schemeClr val="dk1"/>
              </a:solidFill>
              <a:latin typeface="Work Sans"/>
              <a:ea typeface="Work Sans"/>
              <a:cs typeface="Work Sans"/>
              <a:sym typeface="Work Sans"/>
            </a:endParaRPr>
          </a:p>
        </p:txBody>
      </p:sp>
      <p:sp>
        <p:nvSpPr>
          <p:cNvPr id="118" name="Google Shape;118;p32"/>
          <p:cNvSpPr txBox="1"/>
          <p:nvPr/>
        </p:nvSpPr>
        <p:spPr>
          <a:xfrm>
            <a:off x="5521121" y="4437200"/>
            <a:ext cx="3278400" cy="4758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0" i="0" lang="en" sz="900" u="none" cap="none" strike="noStrike">
                <a:solidFill>
                  <a:schemeClr val="dk1"/>
                </a:solidFill>
                <a:latin typeface="Work Sans"/>
                <a:ea typeface="Work Sans"/>
                <a:cs typeface="Work Sans"/>
                <a:sym typeface="Work Sans"/>
              </a:rPr>
              <a:t>Carrera Full Stack</a:t>
            </a:r>
            <a:endParaRPr b="0" i="0" sz="300" u="none" cap="none" strike="noStrike">
              <a:solidFill>
                <a:schemeClr val="dk1"/>
              </a:solidFill>
              <a:latin typeface="Work Sans"/>
              <a:ea typeface="Work Sans"/>
              <a:cs typeface="Work Sans"/>
              <a:sym typeface="Work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5">
  <p:cSld name="TITLE_AND_BODY_15">
    <p:spTree>
      <p:nvGrpSpPr>
        <p:cNvPr id="119" name="Shape 119"/>
        <p:cNvGrpSpPr/>
        <p:nvPr/>
      </p:nvGrpSpPr>
      <p:grpSpPr>
        <a:xfrm>
          <a:off x="0" y="0"/>
          <a:ext cx="0" cy="0"/>
          <a:chOff x="0" y="0"/>
          <a:chExt cx="0" cy="0"/>
        </a:xfrm>
      </p:grpSpPr>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16">
    <p:spTree>
      <p:nvGrpSpPr>
        <p:cNvPr id="122" name="Shape 122"/>
        <p:cNvGrpSpPr/>
        <p:nvPr/>
      </p:nvGrpSpPr>
      <p:grpSpPr>
        <a:xfrm>
          <a:off x="0" y="0"/>
          <a:ext cx="0" cy="0"/>
          <a:chOff x="0" y="0"/>
          <a:chExt cx="0" cy="0"/>
        </a:xfrm>
      </p:grpSpPr>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25" name="Shape 125"/>
        <p:cNvGrpSpPr/>
        <p:nvPr/>
      </p:nvGrpSpPr>
      <p:grpSpPr>
        <a:xfrm>
          <a:off x="0" y="0"/>
          <a:ext cx="0" cy="0"/>
          <a:chOff x="0" y="0"/>
          <a:chExt cx="0" cy="0"/>
        </a:xfrm>
      </p:grpSpPr>
      <p:sp>
        <p:nvSpPr>
          <p:cNvPr id="126" name="Google Shape;1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35"/>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28" name="Google Shape;128;p35"/>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7">
  <p:cSld name="TITLE_AND_BODY_17">
    <p:spTree>
      <p:nvGrpSpPr>
        <p:cNvPr id="129" name="Shape 129"/>
        <p:cNvGrpSpPr/>
        <p:nvPr/>
      </p:nvGrpSpPr>
      <p:grpSpPr>
        <a:xfrm>
          <a:off x="0" y="0"/>
          <a:ext cx="0" cy="0"/>
          <a:chOff x="0" y="0"/>
          <a:chExt cx="0" cy="0"/>
        </a:xfrm>
      </p:grpSpPr>
      <p:sp>
        <p:nvSpPr>
          <p:cNvPr id="130" name="Google Shape;1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3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cSld name="TITLE_AND_BODY_18">
    <p:spTree>
      <p:nvGrpSpPr>
        <p:cNvPr id="132" name="Shape 132"/>
        <p:cNvGrpSpPr/>
        <p:nvPr/>
      </p:nvGrpSpPr>
      <p:grpSpPr>
        <a:xfrm>
          <a:off x="0" y="0"/>
          <a:ext cx="0" cy="0"/>
          <a:chOff x="0" y="0"/>
          <a:chExt cx="0" cy="0"/>
        </a:xfrm>
      </p:grpSpPr>
      <p:sp>
        <p:nvSpPr>
          <p:cNvPr id="133" name="Google Shape;1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3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9">
  <p:cSld name="TITLE_AND_BODY_19">
    <p:spTree>
      <p:nvGrpSpPr>
        <p:cNvPr id="135" name="Shape 135"/>
        <p:cNvGrpSpPr/>
        <p:nvPr/>
      </p:nvGrpSpPr>
      <p:grpSpPr>
        <a:xfrm>
          <a:off x="0" y="0"/>
          <a:ext cx="0" cy="0"/>
          <a:chOff x="0" y="0"/>
          <a:chExt cx="0" cy="0"/>
        </a:xfrm>
      </p:grpSpPr>
      <p:sp>
        <p:nvSpPr>
          <p:cNvPr id="136" name="Google Shape;13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38"/>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0">
  <p:cSld name="TITLE_AND_BODY_20">
    <p:spTree>
      <p:nvGrpSpPr>
        <p:cNvPr id="138" name="Shape 138"/>
        <p:cNvGrpSpPr/>
        <p:nvPr/>
      </p:nvGrpSpPr>
      <p:grpSpPr>
        <a:xfrm>
          <a:off x="0" y="0"/>
          <a:ext cx="0" cy="0"/>
          <a:chOff x="0" y="0"/>
          <a:chExt cx="0" cy="0"/>
        </a:xfrm>
      </p:grpSpPr>
      <p:sp>
        <p:nvSpPr>
          <p:cNvPr id="139" name="Google Shape;13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3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3">
    <p:spTree>
      <p:nvGrpSpPr>
        <p:cNvPr id="141" name="Shape 141"/>
        <p:cNvGrpSpPr/>
        <p:nvPr/>
      </p:nvGrpSpPr>
      <p:grpSpPr>
        <a:xfrm>
          <a:off x="0" y="0"/>
          <a:ext cx="0" cy="0"/>
          <a:chOff x="0" y="0"/>
          <a:chExt cx="0" cy="0"/>
        </a:xfrm>
      </p:grpSpPr>
      <p:sp>
        <p:nvSpPr>
          <p:cNvPr id="142" name="Google Shape;14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40"/>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144" name="Google Shape;144;p40"/>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9" name="Google Shape;14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4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sp>
        <p:nvSpPr>
          <p:cNvPr id="153" name="Google Shape;153;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43"/>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58" name="Google Shape;1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4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0" name="Shape 160"/>
        <p:cNvGrpSpPr/>
        <p:nvPr/>
      </p:nvGrpSpPr>
      <p:grpSpPr>
        <a:xfrm>
          <a:off x="0" y="0"/>
          <a:ext cx="0" cy="0"/>
          <a:chOff x="0" y="0"/>
          <a:chExt cx="0" cy="0"/>
        </a:xfrm>
      </p:grpSpPr>
      <p:pic>
        <p:nvPicPr>
          <p:cNvPr id="161" name="Google Shape;161;p45"/>
          <p:cNvPicPr preferRelativeResize="0"/>
          <p:nvPr/>
        </p:nvPicPr>
        <p:blipFill>
          <a:blip r:embed="rId2">
            <a:alphaModFix/>
          </a:blip>
          <a:stretch>
            <a:fillRect/>
          </a:stretch>
        </p:blipFill>
        <p:spPr>
          <a:xfrm>
            <a:off x="0" y="0"/>
            <a:ext cx="9144000" cy="51434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4" name="Google Shape;164;p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5" name="Google Shape;16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4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sp>
        <p:nvSpPr>
          <p:cNvPr id="168" name="Google Shape;16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4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4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1" name="Google Shape;1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2" name="Google Shape;172;p4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5" name="Google Shape;1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4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79" name="Google Shape;179;p4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0" name="Google Shape;1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49"/>
          <p:cNvPicPr preferRelativeResize="0"/>
          <p:nvPr/>
        </p:nvPicPr>
        <p:blipFill>
          <a:blip r:embed="rId2">
            <a:alphaModFix/>
          </a:blip>
          <a:stretch>
            <a:fillRect/>
          </a:stretch>
        </p:blipFill>
        <p:spPr>
          <a:xfrm>
            <a:off x="0" y="0"/>
            <a:ext cx="9143981"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84" name="Google Shape;18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5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89" name="Google Shape;189;p5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1" name="Google Shape;1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51"/>
          <p:cNvPicPr preferRelativeResize="0"/>
          <p:nvPr/>
        </p:nvPicPr>
        <p:blipFill>
          <a:blip r:embed="rId2">
            <a:alphaModFix/>
          </a:blip>
          <a:stretch>
            <a:fillRect/>
          </a:stretch>
        </p:blipFill>
        <p:spPr>
          <a:xfrm>
            <a:off x="0" y="-125"/>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 name="Shape 193"/>
        <p:cNvGrpSpPr/>
        <p:nvPr/>
      </p:nvGrpSpPr>
      <p:grpSpPr>
        <a:xfrm>
          <a:off x="0" y="0"/>
          <a:ext cx="0" cy="0"/>
          <a:chOff x="0" y="0"/>
          <a:chExt cx="0" cy="0"/>
        </a:xfrm>
      </p:grpSpPr>
      <p:sp>
        <p:nvSpPr>
          <p:cNvPr id="194" name="Google Shape;19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95" name="Google Shape;19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199" name="Google Shape;199;p5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4" name="Google Shape;204;p54"/>
          <p:cNvPicPr preferRelativeResize="0"/>
          <p:nvPr/>
        </p:nvPicPr>
        <p:blipFill>
          <a:blip r:embed="rId2">
            <a:alphaModFix/>
          </a:blip>
          <a:stretch>
            <a:fillRect/>
          </a:stretch>
        </p:blipFill>
        <p:spPr>
          <a:xfrm>
            <a:off x="0" y="0"/>
            <a:ext cx="9144000" cy="514349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5" name="Shape 205"/>
        <p:cNvGrpSpPr/>
        <p:nvPr/>
      </p:nvGrpSpPr>
      <p:grpSpPr>
        <a:xfrm>
          <a:off x="0" y="0"/>
          <a:ext cx="0" cy="0"/>
          <a:chOff x="0" y="0"/>
          <a:chExt cx="0" cy="0"/>
        </a:xfrm>
      </p:grpSpPr>
      <p:pic>
        <p:nvPicPr>
          <p:cNvPr id="206" name="Google Shape;206;p5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07" name="Shape 207"/>
        <p:cNvGrpSpPr/>
        <p:nvPr/>
      </p:nvGrpSpPr>
      <p:grpSpPr>
        <a:xfrm>
          <a:off x="0" y="0"/>
          <a:ext cx="0" cy="0"/>
          <a:chOff x="0" y="0"/>
          <a:chExt cx="0" cy="0"/>
        </a:xfrm>
      </p:grpSpPr>
      <p:pic>
        <p:nvPicPr>
          <p:cNvPr id="208" name="Google Shape;208;p56"/>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209" name="Google Shape;209;p56"/>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56"/>
          <p:cNvGrpSpPr/>
          <p:nvPr/>
        </p:nvGrpSpPr>
        <p:grpSpPr>
          <a:xfrm>
            <a:off x="1096288" y="2603800"/>
            <a:ext cx="299150" cy="1066550"/>
            <a:chOff x="818813" y="2603800"/>
            <a:chExt cx="299150" cy="1066550"/>
          </a:xfrm>
        </p:grpSpPr>
        <p:grpSp>
          <p:nvGrpSpPr>
            <p:cNvPr id="211" name="Google Shape;211;p56"/>
            <p:cNvGrpSpPr/>
            <p:nvPr/>
          </p:nvGrpSpPr>
          <p:grpSpPr>
            <a:xfrm>
              <a:off x="818813" y="2603800"/>
              <a:ext cx="299150" cy="299150"/>
              <a:chOff x="1533188" y="2739675"/>
              <a:chExt cx="299150" cy="299150"/>
            </a:xfrm>
          </p:grpSpPr>
          <p:sp>
            <p:nvSpPr>
              <p:cNvPr id="212" name="Google Shape;212;p56"/>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6"/>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4" name="Google Shape;214;p56"/>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15" name="Google Shape;215;p56"/>
          <p:cNvGrpSpPr/>
          <p:nvPr/>
        </p:nvGrpSpPr>
        <p:grpSpPr>
          <a:xfrm>
            <a:off x="3061271" y="2921425"/>
            <a:ext cx="299475" cy="744050"/>
            <a:chOff x="2783796" y="2921425"/>
            <a:chExt cx="299475" cy="744050"/>
          </a:xfrm>
        </p:grpSpPr>
        <p:grpSp>
          <p:nvGrpSpPr>
            <p:cNvPr id="216" name="Google Shape;216;p56"/>
            <p:cNvGrpSpPr/>
            <p:nvPr/>
          </p:nvGrpSpPr>
          <p:grpSpPr>
            <a:xfrm>
              <a:off x="2783796" y="2921425"/>
              <a:ext cx="299475" cy="299150"/>
              <a:chOff x="3360221" y="3338050"/>
              <a:chExt cx="299475" cy="299150"/>
            </a:xfrm>
          </p:grpSpPr>
          <p:sp>
            <p:nvSpPr>
              <p:cNvPr id="217" name="Google Shape;217;p56"/>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6"/>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 name="Google Shape;219;p56"/>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220" name="Google Shape;220;p56"/>
          <p:cNvGrpSpPr/>
          <p:nvPr/>
        </p:nvGrpSpPr>
        <p:grpSpPr>
          <a:xfrm>
            <a:off x="5051192" y="2020188"/>
            <a:ext cx="299175" cy="1645288"/>
            <a:chOff x="4773717" y="2020188"/>
            <a:chExt cx="299175" cy="1645288"/>
          </a:xfrm>
        </p:grpSpPr>
        <p:grpSp>
          <p:nvGrpSpPr>
            <p:cNvPr id="221" name="Google Shape;221;p56"/>
            <p:cNvGrpSpPr/>
            <p:nvPr/>
          </p:nvGrpSpPr>
          <p:grpSpPr>
            <a:xfrm>
              <a:off x="4773717" y="2020188"/>
              <a:ext cx="299175" cy="299475"/>
              <a:chOff x="4951067" y="2278975"/>
              <a:chExt cx="299175" cy="299475"/>
            </a:xfrm>
          </p:grpSpPr>
          <p:sp>
            <p:nvSpPr>
              <p:cNvPr id="222" name="Google Shape;222;p56"/>
              <p:cNvSpPr/>
              <p:nvPr/>
            </p:nvSpPr>
            <p:spPr>
              <a:xfrm>
                <a:off x="4951067" y="2278975"/>
                <a:ext cx="299175" cy="299475"/>
              </a:xfrm>
              <a:custGeom>
                <a:rect b="b" l="l" r="r" t="t"/>
                <a:pathLst>
                  <a:path extrusionOk="0" h="11979" w="11967">
                    <a:moveTo>
                      <a:pt x="5977" y="1"/>
                    </a:moveTo>
                    <a:cubicBezTo>
                      <a:pt x="2679" y="1"/>
                      <a:pt x="1" y="2680"/>
                      <a:pt x="1" y="5990"/>
                    </a:cubicBezTo>
                    <a:cubicBezTo>
                      <a:pt x="1" y="9288"/>
                      <a:pt x="2679" y="11978"/>
                      <a:pt x="5977" y="11978"/>
                    </a:cubicBezTo>
                    <a:cubicBezTo>
                      <a:pt x="9287" y="11978"/>
                      <a:pt x="11966" y="9288"/>
                      <a:pt x="11966" y="5990"/>
                    </a:cubicBezTo>
                    <a:cubicBezTo>
                      <a:pt x="11966" y="2680"/>
                      <a:pt x="9287"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6"/>
              <p:cNvSpPr/>
              <p:nvPr/>
            </p:nvSpPr>
            <p:spPr>
              <a:xfrm>
                <a:off x="5034117" y="2362025"/>
                <a:ext cx="133075" cy="133375"/>
              </a:xfrm>
              <a:custGeom>
                <a:rect b="b" l="l" r="r" t="t"/>
                <a:pathLst>
                  <a:path extrusionOk="0" h="5335" w="5323">
                    <a:moveTo>
                      <a:pt x="2655" y="1"/>
                    </a:moveTo>
                    <a:cubicBezTo>
                      <a:pt x="1191" y="1"/>
                      <a:pt x="0" y="1191"/>
                      <a:pt x="0" y="2668"/>
                    </a:cubicBezTo>
                    <a:cubicBezTo>
                      <a:pt x="0" y="4132"/>
                      <a:pt x="1191" y="5335"/>
                      <a:pt x="2655" y="5335"/>
                    </a:cubicBezTo>
                    <a:cubicBezTo>
                      <a:pt x="4132" y="5335"/>
                      <a:pt x="5322" y="4132"/>
                      <a:pt x="5322" y="2668"/>
                    </a:cubicBezTo>
                    <a:cubicBezTo>
                      <a:pt x="5322" y="1191"/>
                      <a:pt x="4132" y="1"/>
                      <a:pt x="2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56"/>
            <p:cNvCxnSpPr/>
            <p:nvPr/>
          </p:nvCxnSpPr>
          <p:spPr>
            <a:xfrm>
              <a:off x="4923300" y="2395875"/>
              <a:ext cx="0" cy="126960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56"/>
          <p:cNvGrpSpPr/>
          <p:nvPr/>
        </p:nvGrpSpPr>
        <p:grpSpPr>
          <a:xfrm>
            <a:off x="7001350" y="1566600"/>
            <a:ext cx="299450" cy="2098850"/>
            <a:chOff x="6723875" y="1566600"/>
            <a:chExt cx="299450" cy="2098850"/>
          </a:xfrm>
        </p:grpSpPr>
        <p:grpSp>
          <p:nvGrpSpPr>
            <p:cNvPr id="226" name="Google Shape;226;p56"/>
            <p:cNvGrpSpPr/>
            <p:nvPr/>
          </p:nvGrpSpPr>
          <p:grpSpPr>
            <a:xfrm>
              <a:off x="6723875" y="1566600"/>
              <a:ext cx="299450" cy="299150"/>
              <a:chOff x="6541600" y="1947200"/>
              <a:chExt cx="299450" cy="299150"/>
            </a:xfrm>
          </p:grpSpPr>
          <p:sp>
            <p:nvSpPr>
              <p:cNvPr id="227" name="Google Shape;227;p56"/>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6"/>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56"/>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230" name="Google Shape;230;p56"/>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231" name="Shape 231"/>
        <p:cNvGrpSpPr/>
        <p:nvPr/>
      </p:nvGrpSpPr>
      <p:grpSpPr>
        <a:xfrm>
          <a:off x="0" y="0"/>
          <a:ext cx="0" cy="0"/>
          <a:chOff x="0" y="0"/>
          <a:chExt cx="0" cy="0"/>
        </a:xfrm>
      </p:grpSpPr>
      <p:pic>
        <p:nvPicPr>
          <p:cNvPr id="232" name="Google Shape;232;p57"/>
          <p:cNvPicPr preferRelativeResize="0"/>
          <p:nvPr/>
        </p:nvPicPr>
        <p:blipFill rotWithShape="1">
          <a:blip r:embed="rId2">
            <a:alphaModFix/>
          </a:blip>
          <a:srcRect b="0" l="0" r="44292" t="0"/>
          <a:stretch/>
        </p:blipFill>
        <p:spPr>
          <a:xfrm>
            <a:off x="0" y="0"/>
            <a:ext cx="5093726" cy="5143500"/>
          </a:xfrm>
          <a:prstGeom prst="rect">
            <a:avLst/>
          </a:prstGeom>
          <a:noFill/>
          <a:ln>
            <a:noFill/>
          </a:ln>
        </p:spPr>
      </p:pic>
      <p:grpSp>
        <p:nvGrpSpPr>
          <p:cNvPr id="233" name="Google Shape;233;p57"/>
          <p:cNvGrpSpPr/>
          <p:nvPr/>
        </p:nvGrpSpPr>
        <p:grpSpPr>
          <a:xfrm rot="-5400000">
            <a:off x="3171288" y="1448025"/>
            <a:ext cx="299150" cy="1066550"/>
            <a:chOff x="818813" y="2603800"/>
            <a:chExt cx="299150" cy="1066550"/>
          </a:xfrm>
        </p:grpSpPr>
        <p:grpSp>
          <p:nvGrpSpPr>
            <p:cNvPr id="234" name="Google Shape;234;p57"/>
            <p:cNvGrpSpPr/>
            <p:nvPr/>
          </p:nvGrpSpPr>
          <p:grpSpPr>
            <a:xfrm>
              <a:off x="818813" y="2603800"/>
              <a:ext cx="299150" cy="299150"/>
              <a:chOff x="1533188" y="2739675"/>
              <a:chExt cx="299150" cy="299150"/>
            </a:xfrm>
          </p:grpSpPr>
          <p:sp>
            <p:nvSpPr>
              <p:cNvPr id="235" name="Google Shape;23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7" name="Google Shape;23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38" name="Google Shape;238;p57"/>
          <p:cNvGrpSpPr/>
          <p:nvPr/>
        </p:nvGrpSpPr>
        <p:grpSpPr>
          <a:xfrm rot="-5400000">
            <a:off x="3046188" y="2254500"/>
            <a:ext cx="299150" cy="1066550"/>
            <a:chOff x="818813" y="2603800"/>
            <a:chExt cx="299150" cy="1066550"/>
          </a:xfrm>
        </p:grpSpPr>
        <p:grpSp>
          <p:nvGrpSpPr>
            <p:cNvPr id="239" name="Google Shape;239;p57"/>
            <p:cNvGrpSpPr/>
            <p:nvPr/>
          </p:nvGrpSpPr>
          <p:grpSpPr>
            <a:xfrm>
              <a:off x="818813" y="2603800"/>
              <a:ext cx="299150" cy="299150"/>
              <a:chOff x="1533188" y="2739675"/>
              <a:chExt cx="299150" cy="299150"/>
            </a:xfrm>
          </p:grpSpPr>
          <p:sp>
            <p:nvSpPr>
              <p:cNvPr id="240" name="Google Shape;24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3" name="Google Shape;243;p57"/>
          <p:cNvGrpSpPr/>
          <p:nvPr/>
        </p:nvGrpSpPr>
        <p:grpSpPr>
          <a:xfrm rot="5400000">
            <a:off x="5375138" y="1448025"/>
            <a:ext cx="299150" cy="1066550"/>
            <a:chOff x="818813" y="2603800"/>
            <a:chExt cx="299150" cy="1066550"/>
          </a:xfrm>
        </p:grpSpPr>
        <p:grpSp>
          <p:nvGrpSpPr>
            <p:cNvPr id="244" name="Google Shape;244;p57"/>
            <p:cNvGrpSpPr/>
            <p:nvPr/>
          </p:nvGrpSpPr>
          <p:grpSpPr>
            <a:xfrm>
              <a:off x="818813" y="2603800"/>
              <a:ext cx="299150" cy="299150"/>
              <a:chOff x="1533188" y="2739675"/>
              <a:chExt cx="299150" cy="299150"/>
            </a:xfrm>
          </p:grpSpPr>
          <p:sp>
            <p:nvSpPr>
              <p:cNvPr id="245" name="Google Shape;245;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248" name="Google Shape;248;p57"/>
          <p:cNvGrpSpPr/>
          <p:nvPr/>
        </p:nvGrpSpPr>
        <p:grpSpPr>
          <a:xfrm rot="5400000">
            <a:off x="5500238" y="2254500"/>
            <a:ext cx="299150" cy="1066550"/>
            <a:chOff x="818813" y="2603800"/>
            <a:chExt cx="299150" cy="1066550"/>
          </a:xfrm>
        </p:grpSpPr>
        <p:grpSp>
          <p:nvGrpSpPr>
            <p:cNvPr id="249" name="Google Shape;249;p57"/>
            <p:cNvGrpSpPr/>
            <p:nvPr/>
          </p:nvGrpSpPr>
          <p:grpSpPr>
            <a:xfrm>
              <a:off x="818813" y="2603800"/>
              <a:ext cx="299150" cy="299150"/>
              <a:chOff x="1533188" y="2739675"/>
              <a:chExt cx="299150" cy="299150"/>
            </a:xfrm>
          </p:grpSpPr>
          <p:sp>
            <p:nvSpPr>
              <p:cNvPr id="250" name="Google Shape;250;p57"/>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7"/>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57"/>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pic>
        <p:nvPicPr>
          <p:cNvPr id="253" name="Google Shape;253;p57"/>
          <p:cNvPicPr preferRelativeResize="0"/>
          <p:nvPr/>
        </p:nvPicPr>
        <p:blipFill>
          <a:blip r:embed="rId3">
            <a:alphaModFix/>
          </a:blip>
          <a:stretch>
            <a:fillRect/>
          </a:stretch>
        </p:blipFill>
        <p:spPr>
          <a:xfrm rot="824992">
            <a:off x="3393642" y="1277043"/>
            <a:ext cx="2485557" cy="338971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_TEMPLATE">
  <p:cSld name="CUSTOM_2">
    <p:spTree>
      <p:nvGrpSpPr>
        <p:cNvPr id="254" name="Shape 254"/>
        <p:cNvGrpSpPr/>
        <p:nvPr/>
      </p:nvGrpSpPr>
      <p:grpSpPr>
        <a:xfrm>
          <a:off x="0" y="0"/>
          <a:ext cx="0" cy="0"/>
          <a:chOff x="0" y="0"/>
          <a:chExt cx="0" cy="0"/>
        </a:xfrm>
      </p:grpSpPr>
      <p:pic>
        <p:nvPicPr>
          <p:cNvPr id="255" name="Google Shape;255;p5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6" name="Shape 256"/>
        <p:cNvGrpSpPr/>
        <p:nvPr/>
      </p:nvGrpSpPr>
      <p:grpSpPr>
        <a:xfrm>
          <a:off x="0" y="0"/>
          <a:ext cx="0" cy="0"/>
          <a:chOff x="0" y="0"/>
          <a:chExt cx="0" cy="0"/>
        </a:xfrm>
      </p:grpSpPr>
      <p:sp>
        <p:nvSpPr>
          <p:cNvPr id="257" name="Google Shape;2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5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59" name="Shape 259"/>
        <p:cNvGrpSpPr/>
        <p:nvPr/>
      </p:nvGrpSpPr>
      <p:grpSpPr>
        <a:xfrm>
          <a:off x="0" y="0"/>
          <a:ext cx="0" cy="0"/>
          <a:chOff x="0" y="0"/>
          <a:chExt cx="0" cy="0"/>
        </a:xfrm>
      </p:grpSpPr>
      <p:sp>
        <p:nvSpPr>
          <p:cNvPr id="260" name="Google Shape;26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1" name="Google Shape;261;p60"/>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6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65" name="Shape 265"/>
        <p:cNvGrpSpPr/>
        <p:nvPr/>
      </p:nvGrpSpPr>
      <p:grpSpPr>
        <a:xfrm>
          <a:off x="0" y="0"/>
          <a:ext cx="0" cy="0"/>
          <a:chOff x="0" y="0"/>
          <a:chExt cx="0" cy="0"/>
        </a:xfrm>
      </p:grpSpPr>
      <p:sp>
        <p:nvSpPr>
          <p:cNvPr id="266" name="Google Shape;26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 name="Google Shape;267;p62"/>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268" name="Shape 268"/>
        <p:cNvGrpSpPr/>
        <p:nvPr/>
      </p:nvGrpSpPr>
      <p:grpSpPr>
        <a:xfrm>
          <a:off x="0" y="0"/>
          <a:ext cx="0" cy="0"/>
          <a:chOff x="0" y="0"/>
          <a:chExt cx="0" cy="0"/>
        </a:xfrm>
      </p:grpSpPr>
      <p:sp>
        <p:nvSpPr>
          <p:cNvPr id="269" name="Google Shape;26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 name="Google Shape;270;p63"/>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271" name="Shape 271"/>
        <p:cNvGrpSpPr/>
        <p:nvPr/>
      </p:nvGrpSpPr>
      <p:grpSpPr>
        <a:xfrm>
          <a:off x="0" y="0"/>
          <a:ext cx="0" cy="0"/>
          <a:chOff x="0" y="0"/>
          <a:chExt cx="0" cy="0"/>
        </a:xfrm>
      </p:grpSpPr>
      <p:sp>
        <p:nvSpPr>
          <p:cNvPr id="272" name="Google Shape;27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3" name="Google Shape;273;p6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6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8">
  <p:cSld name="TITLE_AND_BODY_8">
    <p:spTree>
      <p:nvGrpSpPr>
        <p:cNvPr id="277" name="Shape 277"/>
        <p:cNvGrpSpPr/>
        <p:nvPr/>
      </p:nvGrpSpPr>
      <p:grpSpPr>
        <a:xfrm>
          <a:off x="0" y="0"/>
          <a:ext cx="0" cy="0"/>
          <a:chOff x="0" y="0"/>
          <a:chExt cx="0" cy="0"/>
        </a:xfrm>
      </p:grpSpPr>
      <p:sp>
        <p:nvSpPr>
          <p:cNvPr id="278" name="Google Shape;27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66"/>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9">
  <p:cSld name="TITLE_AND_BODY_9">
    <p:spTree>
      <p:nvGrpSpPr>
        <p:cNvPr id="280" name="Shape 280"/>
        <p:cNvGrpSpPr/>
        <p:nvPr/>
      </p:nvGrpSpPr>
      <p:grpSpPr>
        <a:xfrm>
          <a:off x="0" y="0"/>
          <a:ext cx="0" cy="0"/>
          <a:chOff x="0" y="0"/>
          <a:chExt cx="0" cy="0"/>
        </a:xfrm>
      </p:grpSpPr>
      <p:sp>
        <p:nvSpPr>
          <p:cNvPr id="281" name="Google Shape;2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67"/>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3" name="Shape 283"/>
        <p:cNvGrpSpPr/>
        <p:nvPr/>
      </p:nvGrpSpPr>
      <p:grpSpPr>
        <a:xfrm>
          <a:off x="0" y="0"/>
          <a:ext cx="0" cy="0"/>
          <a:chOff x="0" y="0"/>
          <a:chExt cx="0" cy="0"/>
        </a:xfrm>
      </p:grpSpPr>
      <p:sp>
        <p:nvSpPr>
          <p:cNvPr id="284" name="Google Shape;28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5" name="Google Shape;285;p68"/>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286" name="Google Shape;286;p68"/>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0">
  <p:cSld name="TITLE_AND_BODY_10">
    <p:spTree>
      <p:nvGrpSpPr>
        <p:cNvPr id="287" name="Shape 287"/>
        <p:cNvGrpSpPr/>
        <p:nvPr/>
      </p:nvGrpSpPr>
      <p:grpSpPr>
        <a:xfrm>
          <a:off x="0" y="0"/>
          <a:ext cx="0" cy="0"/>
          <a:chOff x="0" y="0"/>
          <a:chExt cx="0" cy="0"/>
        </a:xfrm>
      </p:grpSpPr>
      <p:sp>
        <p:nvSpPr>
          <p:cNvPr id="288" name="Google Shape;28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69"/>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points">
  <p:cSld name="SECTION_HEADER_1">
    <p:bg>
      <p:bgPr>
        <a:solidFill>
          <a:schemeClr val="dk1"/>
        </a:solidFill>
      </p:bgPr>
    </p:bg>
    <p:spTree>
      <p:nvGrpSpPr>
        <p:cNvPr id="290" name="Shape 290"/>
        <p:cNvGrpSpPr/>
        <p:nvPr/>
      </p:nvGrpSpPr>
      <p:grpSpPr>
        <a:xfrm>
          <a:off x="0" y="0"/>
          <a:ext cx="0" cy="0"/>
          <a:chOff x="0" y="0"/>
          <a:chExt cx="0" cy="0"/>
        </a:xfrm>
      </p:grpSpPr>
      <p:sp>
        <p:nvSpPr>
          <p:cNvPr id="291" name="Google Shape;29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70"/>
          <p:cNvPicPr preferRelativeResize="0"/>
          <p:nvPr/>
        </p:nvPicPr>
        <p:blipFill rotWithShape="1">
          <a:blip r:embed="rId2">
            <a:alphaModFix/>
          </a:blip>
          <a:srcRect b="0" l="0" r="0" t="0"/>
          <a:stretch/>
        </p:blipFill>
        <p:spPr>
          <a:xfrm>
            <a:off x="3550" y="0"/>
            <a:ext cx="9136902" cy="51435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3">
  <p:cSld name="TITLE_AND_BODY_13">
    <p:spTree>
      <p:nvGrpSpPr>
        <p:cNvPr id="293" name="Shape 293"/>
        <p:cNvGrpSpPr/>
        <p:nvPr/>
      </p:nvGrpSpPr>
      <p:grpSpPr>
        <a:xfrm>
          <a:off x="0" y="0"/>
          <a:ext cx="0" cy="0"/>
          <a:chOff x="0" y="0"/>
          <a:chExt cx="0" cy="0"/>
        </a:xfrm>
      </p:grpSpPr>
      <p:sp>
        <p:nvSpPr>
          <p:cNvPr id="294" name="Google Shape;29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7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 name="Shape 300"/>
        <p:cNvGrpSpPr/>
        <p:nvPr/>
      </p:nvGrpSpPr>
      <p:grpSpPr>
        <a:xfrm>
          <a:off x="0" y="0"/>
          <a:ext cx="0" cy="0"/>
          <a:chOff x="0" y="0"/>
          <a:chExt cx="0" cy="0"/>
        </a:xfrm>
      </p:grpSpPr>
      <p:sp>
        <p:nvSpPr>
          <p:cNvPr id="301" name="Google Shape;301;p73"/>
          <p:cNvSpPr txBox="1"/>
          <p:nvPr>
            <p:ph type="ctrTitle"/>
          </p:nvPr>
        </p:nvSpPr>
        <p:spPr>
          <a:xfrm>
            <a:off x="311708" y="744575"/>
            <a:ext cx="8520600" cy="2052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73"/>
          <p:cNvSpPr txBox="1"/>
          <p:nvPr>
            <p:ph idx="1" type="subTitle"/>
          </p:nvPr>
        </p:nvSpPr>
        <p:spPr>
          <a:xfrm>
            <a:off x="311700" y="2834125"/>
            <a:ext cx="8520600" cy="79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7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74"/>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7" name="Shape 307"/>
        <p:cNvGrpSpPr/>
        <p:nvPr/>
      </p:nvGrpSpPr>
      <p:grpSpPr>
        <a:xfrm>
          <a:off x="0" y="0"/>
          <a:ext cx="0" cy="0"/>
          <a:chOff x="0" y="0"/>
          <a:chExt cx="0" cy="0"/>
        </a:xfrm>
      </p:grpSpPr>
      <p:sp>
        <p:nvSpPr>
          <p:cNvPr id="308" name="Google Shape;308;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10" name="Google Shape;310;p75"/>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7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4" name="Google Shape;314;p7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5" name="Google Shape;315;p7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sp>
        <p:nvSpPr>
          <p:cNvPr id="317" name="Google Shape;31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7"/>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9" name="Shape 319"/>
        <p:cNvGrpSpPr/>
        <p:nvPr/>
      </p:nvGrpSpPr>
      <p:grpSpPr>
        <a:xfrm>
          <a:off x="0" y="0"/>
          <a:ext cx="0" cy="0"/>
          <a:chOff x="0" y="0"/>
          <a:chExt cx="0" cy="0"/>
        </a:xfrm>
      </p:grpSpPr>
      <p:sp>
        <p:nvSpPr>
          <p:cNvPr id="320" name="Google Shape;320;p7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1" name="Google Shape;321;p78"/>
          <p:cNvSpPr txBox="1"/>
          <p:nvPr>
            <p:ph idx="1" type="body"/>
          </p:nvPr>
        </p:nvSpPr>
        <p:spPr>
          <a:xfrm>
            <a:off x="311700" y="1389600"/>
            <a:ext cx="2808000" cy="31797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2" name="Google Shape;322;p78"/>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3" name="Shape 323"/>
        <p:cNvGrpSpPr/>
        <p:nvPr/>
      </p:nvGrpSpPr>
      <p:grpSpPr>
        <a:xfrm>
          <a:off x="0" y="0"/>
          <a:ext cx="0" cy="0"/>
          <a:chOff x="0" y="0"/>
          <a:chExt cx="0" cy="0"/>
        </a:xfrm>
      </p:grpSpPr>
      <p:sp>
        <p:nvSpPr>
          <p:cNvPr id="324" name="Google Shape;324;p7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79"/>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sp>
        <p:nvSpPr>
          <p:cNvPr id="327" name="Google Shape;327;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0"/>
          <p:cNvSpPr txBox="1"/>
          <p:nvPr>
            <p:ph type="title"/>
          </p:nvPr>
        </p:nvSpPr>
        <p:spPr>
          <a:xfrm>
            <a:off x="265500" y="1233175"/>
            <a:ext cx="40455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9" name="Google Shape;329;p80"/>
          <p:cNvSpPr txBox="1"/>
          <p:nvPr>
            <p:ph idx="1" type="subTitle"/>
          </p:nvPr>
        </p:nvSpPr>
        <p:spPr>
          <a:xfrm>
            <a:off x="265500" y="2803075"/>
            <a:ext cx="40455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0" name="Google Shape;330;p8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80"/>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2" name="Shape 332"/>
        <p:cNvGrpSpPr/>
        <p:nvPr/>
      </p:nvGrpSpPr>
      <p:grpSpPr>
        <a:xfrm>
          <a:off x="0" y="0"/>
          <a:ext cx="0" cy="0"/>
          <a:chOff x="0" y="0"/>
          <a:chExt cx="0" cy="0"/>
        </a:xfrm>
      </p:grpSpPr>
      <p:sp>
        <p:nvSpPr>
          <p:cNvPr id="333" name="Google Shape;333;p8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4" name="Google Shape;334;p81"/>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82"/>
          <p:cNvSpPr txBox="1"/>
          <p:nvPr>
            <p:ph hasCustomPrompt="1" type="title"/>
          </p:nvPr>
        </p:nvSpPr>
        <p:spPr>
          <a:xfrm>
            <a:off x="311700" y="1106125"/>
            <a:ext cx="8520600" cy="1963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7" name="Google Shape;337;p8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338" name="Google Shape;338;p82"/>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83"/>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1" name="Shape 341"/>
        <p:cNvGrpSpPr/>
        <p:nvPr/>
      </p:nvGrpSpPr>
      <p:grpSpPr>
        <a:xfrm>
          <a:off x="0" y="0"/>
          <a:ext cx="0" cy="0"/>
          <a:chOff x="0" y="0"/>
          <a:chExt cx="0" cy="0"/>
        </a:xfrm>
      </p:grpSpPr>
      <p:sp>
        <p:nvSpPr>
          <p:cNvPr id="342" name="Google Shape;342;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3" name="Google Shape;343;p84"/>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344" name="Shape 344"/>
        <p:cNvGrpSpPr/>
        <p:nvPr/>
      </p:nvGrpSpPr>
      <p:grpSpPr>
        <a:xfrm>
          <a:off x="0" y="0"/>
          <a:ext cx="0" cy="0"/>
          <a:chOff x="0" y="0"/>
          <a:chExt cx="0" cy="0"/>
        </a:xfrm>
      </p:grpSpPr>
      <p:sp>
        <p:nvSpPr>
          <p:cNvPr id="345" name="Google Shape;34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6" name="Google Shape;346;p85"/>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7" name="Shape 347"/>
        <p:cNvGrpSpPr/>
        <p:nvPr/>
      </p:nvGrpSpPr>
      <p:grpSpPr>
        <a:xfrm>
          <a:off x="0" y="0"/>
          <a:ext cx="0" cy="0"/>
          <a:chOff x="0" y="0"/>
          <a:chExt cx="0" cy="0"/>
        </a:xfrm>
      </p:grpSpPr>
      <p:sp>
        <p:nvSpPr>
          <p:cNvPr id="348" name="Google Shape;348;p86"/>
          <p:cNvSpPr txBox="1"/>
          <p:nvPr>
            <p:ph idx="12" type="sldNum"/>
          </p:nvPr>
        </p:nvSpPr>
        <p:spPr>
          <a:xfrm>
            <a:off x="8472458" y="4663217"/>
            <a:ext cx="5490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86"/>
          <p:cNvSpPr txBox="1"/>
          <p:nvPr/>
        </p:nvSpPr>
        <p:spPr>
          <a:xfrm flipH="1" rot="-60343">
            <a:off x="1673474" y="1576480"/>
            <a:ext cx="5794193" cy="891142"/>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t/>
            </a:r>
            <a:endParaRPr sz="5400">
              <a:solidFill>
                <a:srgbClr val="222222"/>
              </a:solidFill>
              <a:latin typeface="Anybody Black"/>
              <a:ea typeface="Anybody Black"/>
              <a:cs typeface="Anybody Black"/>
              <a:sym typeface="Anybody Black"/>
            </a:endParaRPr>
          </a:p>
        </p:txBody>
      </p:sp>
      <p:sp>
        <p:nvSpPr>
          <p:cNvPr id="350" name="Google Shape;350;p86"/>
          <p:cNvSpPr/>
          <p:nvPr/>
        </p:nvSpPr>
        <p:spPr>
          <a:xfrm rot="59969">
            <a:off x="1833340" y="3213699"/>
            <a:ext cx="5486335" cy="457272"/>
          </a:xfrm>
          <a:prstGeom prst="roundRect">
            <a:avLst>
              <a:gd fmla="val 50000" name="adj"/>
            </a:avLst>
          </a:prstGeom>
          <a:no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theme" Target="../theme/theme3.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theme" Target="../theme/theme1.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6" name="Shape 296"/>
        <p:cNvGrpSpPr/>
        <p:nvPr/>
      </p:nvGrpSpPr>
      <p:grpSpPr>
        <a:xfrm>
          <a:off x="0" y="0"/>
          <a:ext cx="0" cy="0"/>
          <a:chOff x="0" y="0"/>
          <a:chExt cx="0" cy="0"/>
        </a:xfrm>
      </p:grpSpPr>
      <p:sp>
        <p:nvSpPr>
          <p:cNvPr id="297" name="Google Shape;29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8" name="Google Shape;29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23850" lvl="1" marL="914400" rtl="0">
              <a:lnSpc>
                <a:spcPct val="115000"/>
              </a:lnSpc>
              <a:spcBef>
                <a:spcPts val="0"/>
              </a:spcBef>
              <a:spcAft>
                <a:spcPts val="0"/>
              </a:spcAft>
              <a:buClr>
                <a:schemeClr val="dk2"/>
              </a:buClr>
              <a:buSzPts val="1500"/>
              <a:buChar char="○"/>
              <a:defRPr sz="1500">
                <a:solidFill>
                  <a:schemeClr val="dk2"/>
                </a:solidFill>
              </a:defRPr>
            </a:lvl2pPr>
            <a:lvl3pPr indent="-323850" lvl="2" marL="1371600" rtl="0">
              <a:lnSpc>
                <a:spcPct val="115000"/>
              </a:lnSpc>
              <a:spcBef>
                <a:spcPts val="0"/>
              </a:spcBef>
              <a:spcAft>
                <a:spcPts val="0"/>
              </a:spcAft>
              <a:buClr>
                <a:schemeClr val="dk2"/>
              </a:buClr>
              <a:buSzPts val="1500"/>
              <a:buChar char="■"/>
              <a:defRPr sz="1500">
                <a:solidFill>
                  <a:schemeClr val="dk2"/>
                </a:solidFill>
              </a:defRPr>
            </a:lvl3pPr>
            <a:lvl4pPr indent="-323850" lvl="3" marL="1828800" rtl="0">
              <a:lnSpc>
                <a:spcPct val="115000"/>
              </a:lnSpc>
              <a:spcBef>
                <a:spcPts val="0"/>
              </a:spcBef>
              <a:spcAft>
                <a:spcPts val="0"/>
              </a:spcAft>
              <a:buClr>
                <a:schemeClr val="dk2"/>
              </a:buClr>
              <a:buSzPts val="1500"/>
              <a:buChar char="●"/>
              <a:defRPr sz="1500">
                <a:solidFill>
                  <a:schemeClr val="dk2"/>
                </a:solidFill>
              </a:defRPr>
            </a:lvl4pPr>
            <a:lvl5pPr indent="-323850" lvl="4" marL="2286000" rtl="0">
              <a:lnSpc>
                <a:spcPct val="115000"/>
              </a:lnSpc>
              <a:spcBef>
                <a:spcPts val="0"/>
              </a:spcBef>
              <a:spcAft>
                <a:spcPts val="0"/>
              </a:spcAft>
              <a:buClr>
                <a:schemeClr val="dk2"/>
              </a:buClr>
              <a:buSzPts val="1500"/>
              <a:buChar char="○"/>
              <a:defRPr sz="1500">
                <a:solidFill>
                  <a:schemeClr val="dk2"/>
                </a:solidFill>
              </a:defRPr>
            </a:lvl5pPr>
            <a:lvl6pPr indent="-323850" lvl="5" marL="2743200" rtl="0">
              <a:lnSpc>
                <a:spcPct val="115000"/>
              </a:lnSpc>
              <a:spcBef>
                <a:spcPts val="0"/>
              </a:spcBef>
              <a:spcAft>
                <a:spcPts val="0"/>
              </a:spcAft>
              <a:buClr>
                <a:schemeClr val="dk2"/>
              </a:buClr>
              <a:buSzPts val="1500"/>
              <a:buChar char="■"/>
              <a:defRPr sz="1500">
                <a:solidFill>
                  <a:schemeClr val="dk2"/>
                </a:solidFill>
              </a:defRPr>
            </a:lvl6pPr>
            <a:lvl7pPr indent="-323850" lvl="6" marL="3200400" rtl="0">
              <a:lnSpc>
                <a:spcPct val="115000"/>
              </a:lnSpc>
              <a:spcBef>
                <a:spcPts val="0"/>
              </a:spcBef>
              <a:spcAft>
                <a:spcPts val="0"/>
              </a:spcAft>
              <a:buClr>
                <a:schemeClr val="dk2"/>
              </a:buClr>
              <a:buSzPts val="1500"/>
              <a:buChar char="●"/>
              <a:defRPr sz="1500">
                <a:solidFill>
                  <a:schemeClr val="dk2"/>
                </a:solidFill>
              </a:defRPr>
            </a:lvl7pPr>
            <a:lvl8pPr indent="-323850" lvl="7" marL="3657600" rtl="0">
              <a:lnSpc>
                <a:spcPct val="115000"/>
              </a:lnSpc>
              <a:spcBef>
                <a:spcPts val="0"/>
              </a:spcBef>
              <a:spcAft>
                <a:spcPts val="0"/>
              </a:spcAft>
              <a:buClr>
                <a:schemeClr val="dk2"/>
              </a:buClr>
              <a:buSzPts val="1500"/>
              <a:buChar char="○"/>
              <a:defRPr sz="1500">
                <a:solidFill>
                  <a:schemeClr val="dk2"/>
                </a:solidFill>
              </a:defRPr>
            </a:lvl8pPr>
            <a:lvl9pPr indent="-323850" lvl="8" marL="4114800" rtl="0">
              <a:lnSpc>
                <a:spcPct val="115000"/>
              </a:lnSpc>
              <a:spcBef>
                <a:spcPts val="0"/>
              </a:spcBef>
              <a:spcAft>
                <a:spcPts val="0"/>
              </a:spcAft>
              <a:buClr>
                <a:schemeClr val="dk2"/>
              </a:buClr>
              <a:buSzPts val="1500"/>
              <a:buChar char="■"/>
              <a:defRPr sz="1500">
                <a:solidFill>
                  <a:schemeClr val="dk2"/>
                </a:solidFill>
              </a:defRPr>
            </a:lvl9pPr>
          </a:lstStyle>
          <a:p/>
        </p:txBody>
      </p:sp>
      <p:sp>
        <p:nvSpPr>
          <p:cNvPr id="299" name="Google Shape;299;p72"/>
          <p:cNvSpPr txBox="1"/>
          <p:nvPr>
            <p:ph idx="12" type="sldNum"/>
          </p:nvPr>
        </p:nvSpPr>
        <p:spPr>
          <a:xfrm>
            <a:off x="8472458" y="4663217"/>
            <a:ext cx="5490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7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42.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74.jp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74.jp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74.jp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7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74.jp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58.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jp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hyperlink" Target="https://docs.google.com/forms/d/e/1FAIpQLSe1MybH_Y-xcp1RP0jKPLndLdJYg8cwyHkSb9MwSrEjoxyzWg/viewform" TargetMode="External"/><Relationship Id="rId5"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hyperlink" Target="https://twitter.com/soyhenry_ok" TargetMode="External"/><Relationship Id="rId9" Type="http://schemas.openxmlformats.org/officeDocument/2006/relationships/image" Target="../media/image72.png"/><Relationship Id="rId5" Type="http://schemas.openxmlformats.org/officeDocument/2006/relationships/image" Target="../media/image61.png"/><Relationship Id="rId6" Type="http://schemas.openxmlformats.org/officeDocument/2006/relationships/hyperlink" Target="https://www.youtube.com/@soyhenryok" TargetMode="External"/><Relationship Id="rId7" Type="http://schemas.openxmlformats.org/officeDocument/2006/relationships/image" Target="../media/image62.png"/><Relationship Id="rId8" Type="http://schemas.openxmlformats.org/officeDocument/2006/relationships/hyperlink" Target="https://www.facebook.com/soyhenryok" TargetMode="External"/><Relationship Id="rId11" Type="http://schemas.openxmlformats.org/officeDocument/2006/relationships/image" Target="../media/image73.png"/><Relationship Id="rId10" Type="http://schemas.openxmlformats.org/officeDocument/2006/relationships/hyperlink" Target="https://www.linkedin.com/school/henryok/" TargetMode="External"/><Relationship Id="rId13" Type="http://schemas.openxmlformats.org/officeDocument/2006/relationships/image" Target="../media/image66.png"/><Relationship Id="rId12" Type="http://schemas.openxmlformats.org/officeDocument/2006/relationships/hyperlink" Target="https://www.instagram.com/soyhenry_ok/?hl=es" TargetMode="External"/><Relationship Id="rId15" Type="http://schemas.openxmlformats.org/officeDocument/2006/relationships/image" Target="../media/image67.png"/><Relationship Id="rId14" Type="http://schemas.openxmlformats.org/officeDocument/2006/relationships/hyperlink" Target="https://www.soyhenr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p87"/>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356" name="Google Shape;356;p87"/>
          <p:cNvSpPr txBox="1"/>
          <p:nvPr/>
        </p:nvSpPr>
        <p:spPr>
          <a:xfrm>
            <a:off x="4297450" y="1173325"/>
            <a:ext cx="4393200" cy="12930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b="1" lang="en" sz="3900">
                <a:solidFill>
                  <a:srgbClr val="FAFAFA"/>
                </a:solidFill>
                <a:latin typeface="Anybody"/>
                <a:ea typeface="Anybody"/>
                <a:cs typeface="Anybody"/>
                <a:sym typeface="Anybody"/>
              </a:rPr>
              <a:t>Test Estadísticos</a:t>
            </a:r>
            <a:endParaRPr b="1" sz="3900">
              <a:solidFill>
                <a:srgbClr val="FAFAFA"/>
              </a:solidFill>
              <a:latin typeface="Anybody"/>
              <a:ea typeface="Anybody"/>
              <a:cs typeface="Anybody"/>
              <a:sym typeface="Anybody"/>
            </a:endParaRPr>
          </a:p>
        </p:txBody>
      </p:sp>
      <p:sp>
        <p:nvSpPr>
          <p:cNvPr id="357" name="Google Shape;357;p87"/>
          <p:cNvSpPr txBox="1"/>
          <p:nvPr/>
        </p:nvSpPr>
        <p:spPr>
          <a:xfrm>
            <a:off x="4376571" y="2287475"/>
            <a:ext cx="3209400" cy="7851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0" rtl="0" algn="l">
              <a:lnSpc>
                <a:spcPct val="100000"/>
              </a:lnSpc>
              <a:spcBef>
                <a:spcPts val="0"/>
              </a:spcBef>
              <a:spcAft>
                <a:spcPts val="0"/>
              </a:spcAft>
              <a:buNone/>
            </a:pPr>
            <a:r>
              <a:rPr lang="en" sz="4500">
                <a:solidFill>
                  <a:srgbClr val="FFFF01"/>
                </a:solidFill>
                <a:latin typeface="Anybody Black"/>
                <a:ea typeface="Anybody Black"/>
                <a:cs typeface="Anybody Black"/>
                <a:sym typeface="Anybody Black"/>
              </a:rPr>
              <a:t>Clase 9</a:t>
            </a:r>
            <a:endParaRPr sz="4500">
              <a:solidFill>
                <a:srgbClr val="FFFF01"/>
              </a:solidFill>
              <a:latin typeface="Anybody Black"/>
              <a:ea typeface="Anybody Black"/>
              <a:cs typeface="Anybody Black"/>
              <a:sym typeface="Anybody Black"/>
            </a:endParaRPr>
          </a:p>
        </p:txBody>
      </p:sp>
      <p:sp>
        <p:nvSpPr>
          <p:cNvPr id="358" name="Google Shape;358;p87"/>
          <p:cNvSpPr txBox="1"/>
          <p:nvPr/>
        </p:nvSpPr>
        <p:spPr>
          <a:xfrm>
            <a:off x="4376575" y="2990925"/>
            <a:ext cx="281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Data Science</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96"/>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Hipótesis en Investigaciones</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Work Sans"/>
              <a:ea typeface="Work Sans"/>
              <a:cs typeface="Work Sans"/>
              <a:sym typeface="Work Sans"/>
            </a:endParaRPr>
          </a:p>
        </p:txBody>
      </p:sp>
      <p:sp>
        <p:nvSpPr>
          <p:cNvPr id="442" name="Google Shape;442;p97"/>
          <p:cNvSpPr txBox="1"/>
          <p:nvPr/>
        </p:nvSpPr>
        <p:spPr>
          <a:xfrm>
            <a:off x="973825" y="1090640"/>
            <a:ext cx="72171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La </a:t>
            </a:r>
            <a:r>
              <a:rPr b="1" lang="en" sz="1800">
                <a:solidFill>
                  <a:schemeClr val="dk1"/>
                </a:solidFill>
                <a:highlight>
                  <a:srgbClr val="FFFF01"/>
                </a:highlight>
                <a:latin typeface="Anybody"/>
                <a:ea typeface="Anybody"/>
                <a:cs typeface="Anybody"/>
                <a:sym typeface="Anybody"/>
              </a:rPr>
              <a:t>puntuación promedio </a:t>
            </a:r>
            <a:r>
              <a:rPr lang="en" sz="1800">
                <a:solidFill>
                  <a:schemeClr val="dk1"/>
                </a:solidFill>
                <a:latin typeface="Anybody"/>
                <a:ea typeface="Anybody"/>
                <a:cs typeface="Anybody"/>
                <a:sym typeface="Anybody"/>
              </a:rPr>
              <a:t>de un Henry Challenge es de 78, Henry determina que a través de métodos innovadores puede aumentar esa media.</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En este caso, se establece un </a:t>
            </a:r>
            <a:r>
              <a:rPr b="1" lang="en" sz="1800">
                <a:solidFill>
                  <a:schemeClr val="dk1"/>
                </a:solidFill>
                <a:highlight>
                  <a:srgbClr val="FFFF01"/>
                </a:highlight>
                <a:latin typeface="Anybody"/>
                <a:ea typeface="Anybody"/>
                <a:cs typeface="Anybody"/>
                <a:sym typeface="Anybody"/>
              </a:rPr>
              <a:t>grupo de investigación</a:t>
            </a:r>
            <a:r>
              <a:rPr lang="en" sz="1800">
                <a:solidFill>
                  <a:schemeClr val="dk1"/>
                </a:solidFill>
                <a:latin typeface="Anybody"/>
                <a:ea typeface="Anybody"/>
                <a:cs typeface="Anybody"/>
                <a:sym typeface="Anybody"/>
              </a:rPr>
              <a:t> que busca evidencias para concluir que el nuevo sistema aumenta la media del rendimiento.</a:t>
            </a:r>
            <a:endParaRPr sz="1800">
              <a:solidFill>
                <a:schemeClr val="dk1"/>
              </a:solidFill>
              <a:latin typeface="Anybody"/>
              <a:ea typeface="Anybody"/>
              <a:cs typeface="Anybody"/>
              <a:sym typeface="Anybody"/>
            </a:endParaRPr>
          </a:p>
          <a:p>
            <a:pPr indent="0" lvl="0" marL="0" rtl="0" algn="just">
              <a:lnSpc>
                <a:spcPct val="115000"/>
              </a:lnSpc>
              <a:spcBef>
                <a:spcPts val="1200"/>
              </a:spcBef>
              <a:spcAft>
                <a:spcPts val="0"/>
              </a:spcAft>
              <a:buClr>
                <a:schemeClr val="dk1"/>
              </a:buClr>
              <a:buSzPts val="1100"/>
              <a:buFont typeface="Arial"/>
              <a:buNone/>
            </a:pPr>
            <a:r>
              <a:rPr lang="en" sz="1800">
                <a:solidFill>
                  <a:schemeClr val="dk1"/>
                </a:solidFill>
                <a:latin typeface="Anybody"/>
                <a:ea typeface="Anybody"/>
                <a:cs typeface="Anybody"/>
                <a:sym typeface="Anybody"/>
              </a:rPr>
              <a:t>La</a:t>
            </a:r>
            <a:r>
              <a:rPr b="1" lang="en" sz="1800">
                <a:solidFill>
                  <a:schemeClr val="dk1"/>
                </a:solidFill>
                <a:highlight>
                  <a:srgbClr val="FFFF01"/>
                </a:highlight>
                <a:latin typeface="Anybody"/>
                <a:ea typeface="Anybody"/>
                <a:cs typeface="Anybody"/>
                <a:sym typeface="Anybody"/>
              </a:rPr>
              <a:t> hipótesis de investigación</a:t>
            </a:r>
            <a:r>
              <a:rPr lang="en" sz="1800">
                <a:solidFill>
                  <a:schemeClr val="dk1"/>
                </a:solidFill>
                <a:latin typeface="Anybody"/>
                <a:ea typeface="Anybody"/>
                <a:cs typeface="Anybody"/>
                <a:sym typeface="Anybody"/>
              </a:rPr>
              <a:t> es, entonces, que el nuevo sistema proporciona un rendimiento medio mayor.</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sp>
        <p:nvSpPr>
          <p:cNvPr id="443" name="Google Shape;443;p97"/>
          <p:cNvSpPr/>
          <p:nvPr/>
        </p:nvSpPr>
        <p:spPr>
          <a:xfrm>
            <a:off x="514215" y="1163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97"/>
          <p:cNvPicPr preferRelativeResize="0"/>
          <p:nvPr/>
        </p:nvPicPr>
        <p:blipFill rotWithShape="1">
          <a:blip r:embed="rId3">
            <a:alphaModFix/>
          </a:blip>
          <a:srcRect b="0" l="0" r="0" t="0"/>
          <a:stretch/>
        </p:blipFill>
        <p:spPr>
          <a:xfrm>
            <a:off x="574059" y="1212119"/>
            <a:ext cx="354971" cy="354971"/>
          </a:xfrm>
          <a:prstGeom prst="rect">
            <a:avLst/>
          </a:prstGeom>
          <a:noFill/>
          <a:ln>
            <a:noFill/>
          </a:ln>
        </p:spPr>
      </p:pic>
      <p:grpSp>
        <p:nvGrpSpPr>
          <p:cNvPr id="445" name="Google Shape;445;p97"/>
          <p:cNvGrpSpPr/>
          <p:nvPr/>
        </p:nvGrpSpPr>
        <p:grpSpPr>
          <a:xfrm>
            <a:off x="521740" y="2343153"/>
            <a:ext cx="459600" cy="457200"/>
            <a:chOff x="699003" y="2002753"/>
            <a:chExt cx="459600" cy="457200"/>
          </a:xfrm>
        </p:grpSpPr>
        <p:sp>
          <p:nvSpPr>
            <p:cNvPr id="446" name="Google Shape;446;p97"/>
            <p:cNvSpPr/>
            <p:nvPr/>
          </p:nvSpPr>
          <p:spPr>
            <a:xfrm>
              <a:off x="699003" y="20027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97"/>
            <p:cNvPicPr preferRelativeResize="0"/>
            <p:nvPr/>
          </p:nvPicPr>
          <p:blipFill rotWithShape="1">
            <a:blip r:embed="rId3">
              <a:alphaModFix/>
            </a:blip>
            <a:srcRect b="0" l="0" r="0" t="0"/>
            <a:stretch/>
          </p:blipFill>
          <p:spPr>
            <a:xfrm>
              <a:off x="751322" y="2053882"/>
              <a:ext cx="354971" cy="354971"/>
            </a:xfrm>
            <a:prstGeom prst="rect">
              <a:avLst/>
            </a:prstGeom>
            <a:noFill/>
            <a:ln>
              <a:noFill/>
            </a:ln>
          </p:spPr>
        </p:pic>
      </p:grpSp>
      <p:grpSp>
        <p:nvGrpSpPr>
          <p:cNvPr id="448" name="Google Shape;448;p97"/>
          <p:cNvGrpSpPr/>
          <p:nvPr/>
        </p:nvGrpSpPr>
        <p:grpSpPr>
          <a:xfrm>
            <a:off x="574040" y="3400028"/>
            <a:ext cx="459600" cy="457200"/>
            <a:chOff x="699003" y="2002753"/>
            <a:chExt cx="459600" cy="457200"/>
          </a:xfrm>
        </p:grpSpPr>
        <p:sp>
          <p:nvSpPr>
            <p:cNvPr id="449" name="Google Shape;449;p97"/>
            <p:cNvSpPr/>
            <p:nvPr/>
          </p:nvSpPr>
          <p:spPr>
            <a:xfrm>
              <a:off x="699003" y="2002753"/>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97"/>
            <p:cNvPicPr preferRelativeResize="0"/>
            <p:nvPr/>
          </p:nvPicPr>
          <p:blipFill rotWithShape="1">
            <a:blip r:embed="rId3">
              <a:alphaModFix/>
            </a:blip>
            <a:srcRect b="0" l="0" r="0" t="0"/>
            <a:stretch/>
          </p:blipFill>
          <p:spPr>
            <a:xfrm>
              <a:off x="751322" y="2053882"/>
              <a:ext cx="354971" cy="35497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8"/>
          <p:cNvSpPr txBox="1"/>
          <p:nvPr/>
        </p:nvSpPr>
        <p:spPr>
          <a:xfrm>
            <a:off x="508125" y="1140700"/>
            <a:ext cx="7808700" cy="204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800">
                <a:highlight>
                  <a:srgbClr val="FFFF01"/>
                </a:highlight>
                <a:latin typeface="Anybody"/>
                <a:ea typeface="Anybody"/>
                <a:cs typeface="Anybody"/>
                <a:sym typeface="Anybody"/>
              </a:rPr>
              <a:t>Es decir, μ &gt; 78.</a:t>
            </a:r>
            <a:endParaRPr b="1" sz="1800">
              <a:highlight>
                <a:srgbClr val="FFFF01"/>
              </a:highlight>
              <a:latin typeface="Anybody"/>
              <a:ea typeface="Anybody"/>
              <a:cs typeface="Anybody"/>
              <a:sym typeface="Anybody"/>
            </a:endParaRPr>
          </a:p>
          <a:p>
            <a:pPr indent="0" lvl="0" marL="0" rtl="0" algn="just">
              <a:lnSpc>
                <a:spcPct val="115000"/>
              </a:lnSpc>
              <a:spcBef>
                <a:spcPts val="1200"/>
              </a:spcBef>
              <a:spcAft>
                <a:spcPts val="0"/>
              </a:spcAft>
              <a:buNone/>
            </a:pPr>
            <a:r>
              <a:rPr lang="en" sz="1800">
                <a:latin typeface="Anybody"/>
                <a:ea typeface="Anybody"/>
                <a:cs typeface="Anybody"/>
                <a:sym typeface="Anybody"/>
              </a:rPr>
              <a:t>Como lineamiento general, una hipótesis de investigación se debe plantear como hipótesis alternativa.</a:t>
            </a:r>
            <a:endParaRPr sz="1800">
              <a:latin typeface="Anybody"/>
              <a:ea typeface="Anybody"/>
              <a:cs typeface="Anybody"/>
              <a:sym typeface="Anybody"/>
            </a:endParaRPr>
          </a:p>
          <a:p>
            <a:pPr indent="-342900" lvl="0" marL="457200" rtl="0" algn="just">
              <a:lnSpc>
                <a:spcPct val="115000"/>
              </a:lnSpc>
              <a:spcBef>
                <a:spcPts val="1200"/>
              </a:spcBef>
              <a:spcAft>
                <a:spcPts val="0"/>
              </a:spcAft>
              <a:buSzPts val="1800"/>
              <a:buFont typeface="Anybody"/>
              <a:buChar char="●"/>
            </a:pPr>
            <a:r>
              <a:rPr b="1" lang="en" sz="1800">
                <a:latin typeface="Anybody"/>
                <a:ea typeface="Anybody"/>
                <a:cs typeface="Anybody"/>
                <a:sym typeface="Anybody"/>
              </a:rPr>
              <a:t>HO: μ &lt;= 78.</a:t>
            </a:r>
            <a:endParaRPr b="1" sz="1800">
              <a:latin typeface="Anybody"/>
              <a:ea typeface="Anybody"/>
              <a:cs typeface="Anybody"/>
              <a:sym typeface="Anybody"/>
            </a:endParaRPr>
          </a:p>
          <a:p>
            <a:pPr indent="-342900" lvl="0" marL="457200" rtl="0" algn="just">
              <a:lnSpc>
                <a:spcPct val="115000"/>
              </a:lnSpc>
              <a:spcBef>
                <a:spcPts val="0"/>
              </a:spcBef>
              <a:spcAft>
                <a:spcPts val="0"/>
              </a:spcAft>
              <a:buSzPts val="1800"/>
              <a:buFont typeface="Anybody"/>
              <a:buChar char="●"/>
            </a:pPr>
            <a:r>
              <a:rPr b="1" lang="en" sz="1800">
                <a:latin typeface="Anybody"/>
                <a:ea typeface="Anybody"/>
                <a:cs typeface="Anybody"/>
                <a:sym typeface="Anybody"/>
              </a:rPr>
              <a:t>HA: μ &gt; 78.</a:t>
            </a:r>
            <a:endParaRPr b="1" sz="1800">
              <a:latin typeface="Anybody"/>
              <a:ea typeface="Anybody"/>
              <a:cs typeface="Anybody"/>
              <a:sym typeface="Anybod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99"/>
          <p:cNvPicPr preferRelativeResize="0"/>
          <p:nvPr/>
        </p:nvPicPr>
        <p:blipFill>
          <a:blip r:embed="rId3">
            <a:alphaModFix/>
          </a:blip>
          <a:stretch>
            <a:fillRect/>
          </a:stretch>
        </p:blipFill>
        <p:spPr>
          <a:xfrm>
            <a:off x="6495075" y="3308225"/>
            <a:ext cx="2604774" cy="1835276"/>
          </a:xfrm>
          <a:prstGeom prst="rect">
            <a:avLst/>
          </a:prstGeom>
          <a:noFill/>
          <a:ln>
            <a:noFill/>
          </a:ln>
        </p:spPr>
      </p:pic>
      <p:sp>
        <p:nvSpPr>
          <p:cNvPr id="461" name="Google Shape;461;p9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Hipótesis en afirmación</a:t>
            </a:r>
            <a:endParaRPr b="1" i="0" sz="3600" u="none" cap="none" strike="noStrike">
              <a:solidFill>
                <a:srgbClr val="000000"/>
              </a:solidFill>
              <a:latin typeface="Anybody"/>
              <a:ea typeface="Anybody"/>
              <a:cs typeface="Anybody"/>
              <a:sym typeface="Anybody"/>
            </a:endParaRPr>
          </a:p>
        </p:txBody>
      </p:sp>
      <p:sp>
        <p:nvSpPr>
          <p:cNvPr id="462" name="Google Shape;462;p99"/>
          <p:cNvSpPr/>
          <p:nvPr/>
        </p:nvSpPr>
        <p:spPr>
          <a:xfrm>
            <a:off x="797540" y="190989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99"/>
          <p:cNvGrpSpPr/>
          <p:nvPr/>
        </p:nvGrpSpPr>
        <p:grpSpPr>
          <a:xfrm>
            <a:off x="857384" y="1858040"/>
            <a:ext cx="7572054" cy="869100"/>
            <a:chOff x="608484" y="1871350"/>
            <a:chExt cx="7572054" cy="869100"/>
          </a:xfrm>
        </p:grpSpPr>
        <p:sp>
          <p:nvSpPr>
            <p:cNvPr id="464" name="Google Shape;464;p99"/>
            <p:cNvSpPr txBox="1"/>
            <p:nvPr/>
          </p:nvSpPr>
          <p:spPr>
            <a:xfrm>
              <a:off x="963438" y="187135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1800">
                  <a:solidFill>
                    <a:schemeClr val="dk1"/>
                  </a:solidFill>
                  <a:latin typeface="Anybody"/>
                  <a:ea typeface="Anybody"/>
                  <a:cs typeface="Anybody"/>
                  <a:sym typeface="Anybody"/>
                </a:rPr>
                <a:t>Cuando lo que realizamos es una afirmación, en este caso sería que quienes rinden un HC obtienen por lo menos 78 puntos en promedio, tratamos de corroborar que esa afirmación es correcta.</a:t>
              </a:r>
              <a:endParaRPr sz="1800">
                <a:solidFill>
                  <a:schemeClr val="dk1"/>
                </a:solidFill>
                <a:latin typeface="Anybody"/>
                <a:ea typeface="Anybody"/>
                <a:cs typeface="Anybody"/>
                <a:sym typeface="Anybody"/>
              </a:endParaRPr>
            </a:p>
            <a:p>
              <a:pPr indent="-342900" lvl="0" marL="457200" rtl="0" algn="just">
                <a:lnSpc>
                  <a:spcPct val="115000"/>
                </a:lnSpc>
                <a:spcBef>
                  <a:spcPts val="120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H0: μ &gt;= 78.</a:t>
              </a:r>
              <a:endParaRPr sz="1800">
                <a:solidFill>
                  <a:schemeClr val="dk1"/>
                </a:solidFill>
                <a:latin typeface="Anybody"/>
                <a:ea typeface="Anybody"/>
                <a:cs typeface="Anybody"/>
                <a:sym typeface="Anybody"/>
              </a:endParaRPr>
            </a:p>
            <a:p>
              <a:pPr indent="-342900" lvl="0" marL="457200" rtl="0" algn="just">
                <a:lnSpc>
                  <a:spcPct val="115000"/>
                </a:lnSpc>
                <a:spcBef>
                  <a:spcPts val="0"/>
                </a:spcBef>
                <a:spcAft>
                  <a:spcPts val="0"/>
                </a:spcAft>
                <a:buClr>
                  <a:schemeClr val="dk1"/>
                </a:buClr>
                <a:buSzPts val="1800"/>
                <a:buFont typeface="Anybody"/>
                <a:buChar char="●"/>
              </a:pPr>
              <a:r>
                <a:rPr lang="en" sz="1800">
                  <a:solidFill>
                    <a:schemeClr val="dk1"/>
                  </a:solidFill>
                  <a:latin typeface="Anybody"/>
                  <a:ea typeface="Anybody"/>
                  <a:cs typeface="Anybody"/>
                  <a:sym typeface="Anybody"/>
                </a:rPr>
                <a:t> Ha: μ &lt; 78.</a:t>
              </a:r>
              <a:endParaRPr sz="1800">
                <a:solidFill>
                  <a:schemeClr val="dk1"/>
                </a:solidFill>
                <a:latin typeface="Anybody"/>
                <a:ea typeface="Anybody"/>
                <a:cs typeface="Anybody"/>
                <a:sym typeface="Anybody"/>
              </a:endParaRPr>
            </a:p>
            <a:p>
              <a:pPr indent="0" lvl="0" marL="0" marR="0" rtl="0" algn="l">
                <a:lnSpc>
                  <a:spcPct val="115000"/>
                </a:lnSpc>
                <a:spcBef>
                  <a:spcPts val="1200"/>
                </a:spcBef>
                <a:spcAft>
                  <a:spcPts val="0"/>
                </a:spcAft>
                <a:buClr>
                  <a:srgbClr val="000000"/>
                </a:buClr>
                <a:buSzPts val="2000"/>
                <a:buFont typeface="Arial"/>
                <a:buNone/>
              </a:pPr>
              <a:r>
                <a:t/>
              </a:r>
              <a:endParaRPr sz="1800">
                <a:solidFill>
                  <a:schemeClr val="dk1"/>
                </a:solidFill>
                <a:latin typeface="Anybody"/>
                <a:ea typeface="Anybody"/>
                <a:cs typeface="Anybody"/>
                <a:sym typeface="Anybody"/>
              </a:endParaRPr>
            </a:p>
          </p:txBody>
        </p:sp>
        <p:pic>
          <p:nvPicPr>
            <p:cNvPr id="465" name="Google Shape;465;p99"/>
            <p:cNvPicPr preferRelativeResize="0"/>
            <p:nvPr/>
          </p:nvPicPr>
          <p:blipFill rotWithShape="1">
            <a:blip r:embed="rId4">
              <a:alphaModFix/>
            </a:blip>
            <a:srcRect b="0" l="0" r="0" t="0"/>
            <a:stretch/>
          </p:blipFill>
          <p:spPr>
            <a:xfrm>
              <a:off x="608484" y="1972079"/>
              <a:ext cx="354971" cy="354971"/>
            </a:xfrm>
            <a:prstGeom prst="rect">
              <a:avLst/>
            </a:prstGeom>
            <a:noFill/>
            <a:ln>
              <a:noFill/>
            </a:ln>
          </p:spPr>
        </p:pic>
      </p:grpSp>
      <p:pic>
        <p:nvPicPr>
          <p:cNvPr id="466" name="Google Shape;466;p99"/>
          <p:cNvPicPr preferRelativeResize="0"/>
          <p:nvPr/>
        </p:nvPicPr>
        <p:blipFill rotWithShape="1">
          <a:blip r:embed="rId5">
            <a:alphaModFix/>
          </a:blip>
          <a:srcRect b="0" l="0" r="0" t="0"/>
          <a:stretch/>
        </p:blipFill>
        <p:spPr>
          <a:xfrm flipH="1" rot="10800000">
            <a:off x="2360038" y="1529661"/>
            <a:ext cx="4423914" cy="641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pic>
        <p:nvPicPr>
          <p:cNvPr id="471" name="Google Shape;471;p100"/>
          <p:cNvPicPr preferRelativeResize="0"/>
          <p:nvPr/>
        </p:nvPicPr>
        <p:blipFill>
          <a:blip r:embed="rId3">
            <a:alphaModFix/>
          </a:blip>
          <a:stretch>
            <a:fillRect/>
          </a:stretch>
        </p:blipFill>
        <p:spPr>
          <a:xfrm>
            <a:off x="414500" y="891675"/>
            <a:ext cx="620599" cy="713324"/>
          </a:xfrm>
          <a:prstGeom prst="rect">
            <a:avLst/>
          </a:prstGeom>
          <a:noFill/>
          <a:ln>
            <a:noFill/>
          </a:ln>
        </p:spPr>
      </p:pic>
      <p:sp>
        <p:nvSpPr>
          <p:cNvPr id="472" name="Google Shape;472;p100"/>
          <p:cNvSpPr txBox="1"/>
          <p:nvPr/>
        </p:nvSpPr>
        <p:spPr>
          <a:xfrm>
            <a:off x="883450" y="1367100"/>
            <a:ext cx="7465800" cy="240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lang="en" sz="1900">
                <a:latin typeface="Anybody"/>
                <a:ea typeface="Anybody"/>
                <a:cs typeface="Anybody"/>
                <a:sym typeface="Anybody"/>
              </a:rPr>
              <a:t>En toda situación en la que se desee probar la validez de una afirmación, la hipótesis nula se suele basar en la suposición de que la afirmación sea verdadera. Entonces, la </a:t>
            </a:r>
            <a:r>
              <a:rPr b="1" lang="en" sz="1900">
                <a:highlight>
                  <a:srgbClr val="FFFF01"/>
                </a:highlight>
                <a:latin typeface="Anybody"/>
                <a:ea typeface="Anybody"/>
                <a:cs typeface="Anybody"/>
                <a:sym typeface="Anybody"/>
              </a:rPr>
              <a:t>hipótesis alternativa</a:t>
            </a:r>
            <a:r>
              <a:rPr b="1" lang="en" sz="1900">
                <a:latin typeface="Anybody"/>
                <a:ea typeface="Anybody"/>
                <a:cs typeface="Anybody"/>
                <a:sym typeface="Anybody"/>
              </a:rPr>
              <a:t> </a:t>
            </a:r>
            <a:r>
              <a:rPr lang="en" sz="1900">
                <a:latin typeface="Anybody"/>
                <a:ea typeface="Anybody"/>
                <a:cs typeface="Anybody"/>
                <a:sym typeface="Anybody"/>
              </a:rPr>
              <a:t>se formula de manera que rechazar </a:t>
            </a:r>
            <a:r>
              <a:rPr b="1" lang="en" sz="1900">
                <a:highlight>
                  <a:srgbClr val="FFFF01"/>
                </a:highlight>
                <a:latin typeface="Anybody"/>
                <a:ea typeface="Anybody"/>
                <a:cs typeface="Anybody"/>
                <a:sym typeface="Anybody"/>
              </a:rPr>
              <a:t>H0</a:t>
            </a:r>
            <a:r>
              <a:rPr lang="en" sz="1900">
                <a:latin typeface="Anybody"/>
                <a:ea typeface="Anybody"/>
                <a:cs typeface="Anybody"/>
                <a:sym typeface="Anybody"/>
              </a:rPr>
              <a:t> proporcione la evidencia estadística de que la suposición establecida es incorrecta.</a:t>
            </a:r>
            <a:endParaRPr sz="1900">
              <a:latin typeface="Anybody"/>
              <a:ea typeface="Anybody"/>
              <a:cs typeface="Anybody"/>
              <a:sym typeface="Anybody"/>
            </a:endParaRPr>
          </a:p>
        </p:txBody>
      </p:sp>
      <p:pic>
        <p:nvPicPr>
          <p:cNvPr id="473" name="Google Shape;473;p100"/>
          <p:cNvPicPr preferRelativeResize="0"/>
          <p:nvPr/>
        </p:nvPicPr>
        <p:blipFill>
          <a:blip r:embed="rId3">
            <a:alphaModFix/>
          </a:blip>
          <a:stretch>
            <a:fillRect/>
          </a:stretch>
        </p:blipFill>
        <p:spPr>
          <a:xfrm>
            <a:off x="7817125" y="3663750"/>
            <a:ext cx="1159576" cy="1332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01"/>
          <p:cNvSpPr txBox="1"/>
          <p:nvPr/>
        </p:nvSpPr>
        <p:spPr>
          <a:xfrm>
            <a:off x="912550" y="933300"/>
            <a:ext cx="7300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Anybody"/>
                <a:ea typeface="Anybody"/>
                <a:cs typeface="Anybody"/>
                <a:sym typeface="Anybody"/>
              </a:rPr>
              <a:t> Hipótesis en Decisiones / Alternativa</a:t>
            </a:r>
            <a:endParaRPr b="1" sz="2700">
              <a:latin typeface="Anybody"/>
              <a:ea typeface="Anybody"/>
              <a:cs typeface="Anybody"/>
              <a:sym typeface="Anybody"/>
            </a:endParaRPr>
          </a:p>
        </p:txBody>
      </p:sp>
      <p:sp>
        <p:nvSpPr>
          <p:cNvPr id="479" name="Google Shape;479;p101"/>
          <p:cNvSpPr txBox="1"/>
          <p:nvPr/>
        </p:nvSpPr>
        <p:spPr>
          <a:xfrm>
            <a:off x="518500" y="1825100"/>
            <a:ext cx="8088600" cy="283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800">
                <a:latin typeface="Anybody"/>
                <a:ea typeface="Anybody"/>
                <a:cs typeface="Anybody"/>
                <a:sym typeface="Anybody"/>
              </a:rPr>
              <a:t>Existen además otras formas de realizar el planteo de H0 y Ha, como cuando se debe tomar una decisión.</a:t>
            </a:r>
            <a:endParaRPr sz="1800">
              <a:latin typeface="Anybody"/>
              <a:ea typeface="Anybody"/>
              <a:cs typeface="Anybody"/>
              <a:sym typeface="Anybody"/>
            </a:endParaRPr>
          </a:p>
          <a:p>
            <a:pPr indent="0" lvl="0" marL="0" rtl="0" algn="just">
              <a:lnSpc>
                <a:spcPct val="115000"/>
              </a:lnSpc>
              <a:spcBef>
                <a:spcPts val="1200"/>
              </a:spcBef>
              <a:spcAft>
                <a:spcPts val="0"/>
              </a:spcAft>
              <a:buNone/>
            </a:pPr>
            <a:r>
              <a:rPr lang="en" sz="1800">
                <a:latin typeface="Anybody"/>
                <a:ea typeface="Anybody"/>
                <a:cs typeface="Anybody"/>
                <a:sym typeface="Anybody"/>
              </a:rPr>
              <a:t>Por ejemplo controlar la calidad de un determinado repuesto en donde debe medir obligatoriamente 10 cm.</a:t>
            </a:r>
            <a:endParaRPr sz="1800">
              <a:latin typeface="Anybody"/>
              <a:ea typeface="Anybody"/>
              <a:cs typeface="Anybody"/>
              <a:sym typeface="Anybody"/>
            </a:endParaRPr>
          </a:p>
          <a:p>
            <a:pPr indent="-342900" lvl="0" marL="457200" rtl="0" algn="just">
              <a:lnSpc>
                <a:spcPct val="115000"/>
              </a:lnSpc>
              <a:spcBef>
                <a:spcPts val="1200"/>
              </a:spcBef>
              <a:spcAft>
                <a:spcPts val="0"/>
              </a:spcAft>
              <a:buSzPts val="1800"/>
              <a:buFont typeface="Anybody"/>
              <a:buChar char="●"/>
            </a:pPr>
            <a:r>
              <a:rPr b="1" lang="en" sz="1800">
                <a:latin typeface="Anybody"/>
                <a:ea typeface="Anybody"/>
                <a:cs typeface="Anybody"/>
                <a:sym typeface="Anybody"/>
              </a:rPr>
              <a:t>H0</a:t>
            </a:r>
            <a:r>
              <a:rPr lang="en" sz="1800">
                <a:latin typeface="Anybody"/>
                <a:ea typeface="Anybody"/>
                <a:cs typeface="Anybody"/>
                <a:sym typeface="Anybody"/>
              </a:rPr>
              <a:t>: μ = 10.</a:t>
            </a:r>
            <a:endParaRPr sz="1800">
              <a:latin typeface="Anybody"/>
              <a:ea typeface="Anybody"/>
              <a:cs typeface="Anybody"/>
              <a:sym typeface="Anybody"/>
            </a:endParaRPr>
          </a:p>
          <a:p>
            <a:pPr indent="-342900" lvl="0" marL="457200" rtl="0" algn="just">
              <a:lnSpc>
                <a:spcPct val="115000"/>
              </a:lnSpc>
              <a:spcBef>
                <a:spcPts val="0"/>
              </a:spcBef>
              <a:spcAft>
                <a:spcPts val="0"/>
              </a:spcAft>
              <a:buSzPts val="1800"/>
              <a:buFont typeface="Anybody"/>
              <a:buChar char="●"/>
            </a:pPr>
            <a:r>
              <a:rPr b="1" lang="en" sz="1800">
                <a:latin typeface="Anybody"/>
                <a:ea typeface="Anybody"/>
                <a:cs typeface="Anybody"/>
                <a:sym typeface="Anybody"/>
              </a:rPr>
              <a:t>HA</a:t>
            </a:r>
            <a:r>
              <a:rPr lang="en" sz="1800">
                <a:latin typeface="Anybody"/>
                <a:ea typeface="Anybody"/>
                <a:cs typeface="Anybody"/>
                <a:sym typeface="Anybody"/>
              </a:rPr>
              <a:t>: μ ! = 10.</a:t>
            </a:r>
            <a:endParaRPr sz="1800">
              <a:latin typeface="Anybody"/>
              <a:ea typeface="Anybody"/>
              <a:cs typeface="Anybody"/>
              <a:sym typeface="Anybody"/>
            </a:endParaRPr>
          </a:p>
          <a:p>
            <a:pPr indent="0" lvl="0" marL="0" rtl="0" algn="just">
              <a:lnSpc>
                <a:spcPct val="115000"/>
              </a:lnSpc>
              <a:spcBef>
                <a:spcPts val="1200"/>
              </a:spcBef>
              <a:spcAft>
                <a:spcPts val="1200"/>
              </a:spcAft>
              <a:buNone/>
            </a:pPr>
            <a:r>
              <a:rPr b="1" lang="en" sz="1800">
                <a:highlight>
                  <a:srgbClr val="FFFF01"/>
                </a:highlight>
                <a:latin typeface="Anybody"/>
                <a:ea typeface="Anybody"/>
                <a:cs typeface="Anybody"/>
                <a:sym typeface="Anybody"/>
              </a:rPr>
              <a:t>Lo que determina solo dos alternativas.</a:t>
            </a:r>
            <a:endParaRPr b="1" sz="1800">
              <a:highlight>
                <a:srgbClr val="FFFF01"/>
              </a:highlight>
              <a:latin typeface="Anybody"/>
              <a:ea typeface="Anybody"/>
              <a:cs typeface="Anybody"/>
              <a:sym typeface="Anybody"/>
            </a:endParaRPr>
          </a:p>
        </p:txBody>
      </p:sp>
      <p:pic>
        <p:nvPicPr>
          <p:cNvPr id="480" name="Google Shape;480;p101"/>
          <p:cNvPicPr preferRelativeResize="0"/>
          <p:nvPr/>
        </p:nvPicPr>
        <p:blipFill rotWithShape="1">
          <a:blip r:embed="rId3">
            <a:alphaModFix/>
          </a:blip>
          <a:srcRect b="0" l="0" r="0" t="0"/>
          <a:stretch/>
        </p:blipFill>
        <p:spPr>
          <a:xfrm flipH="1" rot="10800000">
            <a:off x="1099375" y="1469475"/>
            <a:ext cx="6880900" cy="64125"/>
          </a:xfrm>
          <a:prstGeom prst="rect">
            <a:avLst/>
          </a:prstGeom>
          <a:noFill/>
          <a:ln>
            <a:noFill/>
          </a:ln>
        </p:spPr>
      </p:pic>
      <p:pic>
        <p:nvPicPr>
          <p:cNvPr id="481" name="Google Shape;481;p101"/>
          <p:cNvPicPr preferRelativeResize="0"/>
          <p:nvPr/>
        </p:nvPicPr>
        <p:blipFill>
          <a:blip r:embed="rId4">
            <a:alphaModFix/>
          </a:blip>
          <a:stretch>
            <a:fillRect/>
          </a:stretch>
        </p:blipFill>
        <p:spPr>
          <a:xfrm>
            <a:off x="7194025" y="3228775"/>
            <a:ext cx="1670702" cy="1670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02"/>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Resumen</a:t>
            </a:r>
            <a:endParaRPr b="1" i="0" sz="3600" u="none" cap="none" strike="noStrike">
              <a:solidFill>
                <a:srgbClr val="000000"/>
              </a:solidFill>
              <a:latin typeface="Work Sans"/>
              <a:ea typeface="Work Sans"/>
              <a:cs typeface="Work Sans"/>
              <a:sym typeface="Work Sans"/>
            </a:endParaRPr>
          </a:p>
        </p:txBody>
      </p:sp>
      <p:pic>
        <p:nvPicPr>
          <p:cNvPr id="487" name="Google Shape;487;p102"/>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488" name="Google Shape;488;p102"/>
          <p:cNvPicPr preferRelativeResize="0"/>
          <p:nvPr/>
        </p:nvPicPr>
        <p:blipFill>
          <a:blip r:embed="rId5">
            <a:alphaModFix/>
          </a:blip>
          <a:stretch>
            <a:fillRect/>
          </a:stretch>
        </p:blipFill>
        <p:spPr>
          <a:xfrm>
            <a:off x="152400" y="1895875"/>
            <a:ext cx="8839200" cy="2347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pic>
        <p:nvPicPr>
          <p:cNvPr id="493" name="Google Shape;493;p103"/>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494" name="Google Shape;494;p103"/>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495" name="Google Shape;495;p103"/>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Metodología</a:t>
            </a:r>
            <a:endParaRPr b="1" sz="3500">
              <a:solidFill>
                <a:srgbClr val="222222"/>
              </a:solidFill>
              <a:latin typeface="Anybody"/>
              <a:ea typeface="Anybody"/>
              <a:cs typeface="Anybody"/>
              <a:sym typeface="Anybody"/>
            </a:endParaRPr>
          </a:p>
        </p:txBody>
      </p:sp>
      <p:grpSp>
        <p:nvGrpSpPr>
          <p:cNvPr id="496" name="Google Shape;496;p103"/>
          <p:cNvGrpSpPr/>
          <p:nvPr/>
        </p:nvGrpSpPr>
        <p:grpSpPr>
          <a:xfrm>
            <a:off x="200250" y="1513000"/>
            <a:ext cx="7652163" cy="677250"/>
            <a:chOff x="400500" y="3026000"/>
            <a:chExt cx="15304325" cy="1354500"/>
          </a:xfrm>
        </p:grpSpPr>
        <p:sp>
          <p:nvSpPr>
            <p:cNvPr id="497" name="Google Shape;497;p103"/>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Formular la hipótesis nula</a:t>
              </a:r>
              <a:endParaRPr b="1" sz="1800">
                <a:solidFill>
                  <a:schemeClr val="dk1"/>
                </a:solidFill>
                <a:latin typeface="Anybody"/>
                <a:ea typeface="Anybody"/>
                <a:cs typeface="Anybody"/>
                <a:sym typeface="Anybody"/>
              </a:endParaRPr>
            </a:p>
          </p:txBody>
        </p:sp>
        <p:sp>
          <p:nvSpPr>
            <p:cNvPr id="498" name="Google Shape;498;p103"/>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01</a:t>
              </a:r>
              <a:endParaRPr sz="2000">
                <a:solidFill>
                  <a:srgbClr val="222222"/>
                </a:solidFill>
                <a:latin typeface="Inter SemiBold"/>
                <a:ea typeface="Inter SemiBold"/>
                <a:cs typeface="Inter SemiBold"/>
                <a:sym typeface="Inter SemiBold"/>
              </a:endParaRPr>
            </a:p>
          </p:txBody>
        </p:sp>
      </p:grpSp>
      <p:grpSp>
        <p:nvGrpSpPr>
          <p:cNvPr id="499" name="Google Shape;499;p103"/>
          <p:cNvGrpSpPr/>
          <p:nvPr/>
        </p:nvGrpSpPr>
        <p:grpSpPr>
          <a:xfrm>
            <a:off x="200250" y="2709331"/>
            <a:ext cx="7652163" cy="677256"/>
            <a:chOff x="400500" y="5418663"/>
            <a:chExt cx="15304325" cy="1354513"/>
          </a:xfrm>
        </p:grpSpPr>
        <p:sp>
          <p:nvSpPr>
            <p:cNvPr id="500" name="Google Shape;500;p103"/>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rgbClr val="1F1F1F"/>
                  </a:solidFill>
                  <a:latin typeface="Anybody"/>
                  <a:ea typeface="Anybody"/>
                  <a:cs typeface="Anybody"/>
                  <a:sym typeface="Anybody"/>
                </a:rPr>
                <a:t>Formular la hipótesis alternativa</a:t>
              </a:r>
              <a:endParaRPr b="1" sz="1800">
                <a:solidFill>
                  <a:srgbClr val="1F1F1F"/>
                </a:solidFill>
                <a:latin typeface="Anybody"/>
                <a:ea typeface="Anybody"/>
                <a:cs typeface="Anybody"/>
                <a:sym typeface="Anybody"/>
              </a:endParaRPr>
            </a:p>
          </p:txBody>
        </p:sp>
        <p:sp>
          <p:nvSpPr>
            <p:cNvPr id="501" name="Google Shape;501;p103"/>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02</a:t>
              </a:r>
              <a:endParaRPr sz="2000">
                <a:solidFill>
                  <a:srgbClr val="222222"/>
                </a:solidFill>
                <a:latin typeface="Inter SemiBold"/>
                <a:ea typeface="Inter SemiBold"/>
                <a:cs typeface="Inter SemiBold"/>
                <a:sym typeface="Inter SemiBold"/>
              </a:endParaRPr>
            </a:p>
          </p:txBody>
        </p:sp>
      </p:grpSp>
      <p:grpSp>
        <p:nvGrpSpPr>
          <p:cNvPr id="502" name="Google Shape;502;p103"/>
          <p:cNvGrpSpPr/>
          <p:nvPr/>
        </p:nvGrpSpPr>
        <p:grpSpPr>
          <a:xfrm>
            <a:off x="200250" y="3905675"/>
            <a:ext cx="7652163" cy="677250"/>
            <a:chOff x="400500" y="7811350"/>
            <a:chExt cx="15304325" cy="1354500"/>
          </a:xfrm>
        </p:grpSpPr>
        <p:sp>
          <p:nvSpPr>
            <p:cNvPr id="503" name="Google Shape;503;p103"/>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Especificar el nivel de significación.</a:t>
              </a:r>
              <a:endParaRPr b="1" sz="1800">
                <a:solidFill>
                  <a:schemeClr val="dk1"/>
                </a:solidFill>
                <a:latin typeface="Anybody"/>
                <a:ea typeface="Anybody"/>
                <a:cs typeface="Anybody"/>
                <a:sym typeface="Anybody"/>
              </a:endParaRPr>
            </a:p>
          </p:txBody>
        </p:sp>
        <p:sp>
          <p:nvSpPr>
            <p:cNvPr id="504" name="Google Shape;504;p103"/>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03</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1000"/>
                                        <p:tgtEl>
                                          <p:spTgt spid="49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1000"/>
                                        <p:tgtEl>
                                          <p:spTgt spid="5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pic>
        <p:nvPicPr>
          <p:cNvPr id="509" name="Google Shape;509;p104"/>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510" name="Google Shape;510;p104"/>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511" name="Google Shape;511;p104"/>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Metodología</a:t>
            </a:r>
            <a:endParaRPr b="1" sz="3500">
              <a:solidFill>
                <a:srgbClr val="222222"/>
              </a:solidFill>
              <a:latin typeface="Anybody"/>
              <a:ea typeface="Anybody"/>
              <a:cs typeface="Anybody"/>
              <a:sym typeface="Anybody"/>
            </a:endParaRPr>
          </a:p>
        </p:txBody>
      </p:sp>
      <p:grpSp>
        <p:nvGrpSpPr>
          <p:cNvPr id="512" name="Google Shape;512;p104"/>
          <p:cNvGrpSpPr/>
          <p:nvPr/>
        </p:nvGrpSpPr>
        <p:grpSpPr>
          <a:xfrm>
            <a:off x="200250" y="1513000"/>
            <a:ext cx="7652163" cy="677250"/>
            <a:chOff x="400500" y="3026000"/>
            <a:chExt cx="15304325" cy="1354500"/>
          </a:xfrm>
        </p:grpSpPr>
        <p:sp>
          <p:nvSpPr>
            <p:cNvPr id="513" name="Google Shape;513;p104"/>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Determinar el tamaño de la muestra.</a:t>
              </a:r>
              <a:endParaRPr b="1" sz="1800">
                <a:solidFill>
                  <a:schemeClr val="dk1"/>
                </a:solidFill>
                <a:latin typeface="Anybody"/>
                <a:ea typeface="Anybody"/>
                <a:cs typeface="Anybody"/>
                <a:sym typeface="Anybody"/>
              </a:endParaRPr>
            </a:p>
          </p:txBody>
        </p:sp>
        <p:sp>
          <p:nvSpPr>
            <p:cNvPr id="514" name="Google Shape;514;p104"/>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04</a:t>
              </a:r>
              <a:endParaRPr sz="2000">
                <a:solidFill>
                  <a:srgbClr val="222222"/>
                </a:solidFill>
                <a:latin typeface="Inter SemiBold"/>
                <a:ea typeface="Inter SemiBold"/>
                <a:cs typeface="Inter SemiBold"/>
                <a:sym typeface="Inter SemiBold"/>
              </a:endParaRPr>
            </a:p>
          </p:txBody>
        </p:sp>
      </p:grpSp>
      <p:grpSp>
        <p:nvGrpSpPr>
          <p:cNvPr id="515" name="Google Shape;515;p104"/>
          <p:cNvGrpSpPr/>
          <p:nvPr/>
        </p:nvGrpSpPr>
        <p:grpSpPr>
          <a:xfrm>
            <a:off x="200250" y="2709331"/>
            <a:ext cx="7652163" cy="677256"/>
            <a:chOff x="400500" y="5418663"/>
            <a:chExt cx="15304325" cy="1354513"/>
          </a:xfrm>
        </p:grpSpPr>
        <p:sp>
          <p:nvSpPr>
            <p:cNvPr id="516" name="Google Shape;516;p104"/>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rgbClr val="1F1F1F"/>
                  </a:solidFill>
                  <a:latin typeface="Anybody"/>
                  <a:ea typeface="Anybody"/>
                  <a:cs typeface="Anybody"/>
                  <a:sym typeface="Anybody"/>
                </a:rPr>
                <a:t>Determinar el estadístico de prueba.</a:t>
              </a:r>
              <a:endParaRPr b="1" sz="1800">
                <a:solidFill>
                  <a:srgbClr val="1F1F1F"/>
                </a:solidFill>
                <a:latin typeface="Anybody"/>
                <a:ea typeface="Anybody"/>
                <a:cs typeface="Anybody"/>
                <a:sym typeface="Anybody"/>
              </a:endParaRPr>
            </a:p>
          </p:txBody>
        </p:sp>
        <p:sp>
          <p:nvSpPr>
            <p:cNvPr id="517" name="Google Shape;517;p104"/>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05</a:t>
              </a:r>
              <a:endParaRPr sz="2000">
                <a:solidFill>
                  <a:srgbClr val="222222"/>
                </a:solidFill>
                <a:latin typeface="Inter SemiBold"/>
                <a:ea typeface="Inter SemiBold"/>
                <a:cs typeface="Inter SemiBold"/>
                <a:sym typeface="Inter SemiBold"/>
              </a:endParaRPr>
            </a:p>
          </p:txBody>
        </p:sp>
      </p:grpSp>
      <p:grpSp>
        <p:nvGrpSpPr>
          <p:cNvPr id="518" name="Google Shape;518;p104"/>
          <p:cNvGrpSpPr/>
          <p:nvPr/>
        </p:nvGrpSpPr>
        <p:grpSpPr>
          <a:xfrm>
            <a:off x="200250" y="3905675"/>
            <a:ext cx="7652163" cy="677250"/>
            <a:chOff x="400500" y="7811350"/>
            <a:chExt cx="15304325" cy="1354500"/>
          </a:xfrm>
        </p:grpSpPr>
        <p:sp>
          <p:nvSpPr>
            <p:cNvPr id="519" name="Google Shape;519;p104"/>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Establecer los valores críticos que dividen las zonas de rechazo y de no rechazo.</a:t>
              </a:r>
              <a:endParaRPr b="1" sz="1800">
                <a:solidFill>
                  <a:schemeClr val="dk1"/>
                </a:solidFill>
                <a:latin typeface="Anybody"/>
                <a:ea typeface="Anybody"/>
                <a:cs typeface="Anybody"/>
                <a:sym typeface="Anybody"/>
              </a:endParaRPr>
            </a:p>
          </p:txBody>
        </p:sp>
        <p:sp>
          <p:nvSpPr>
            <p:cNvPr id="520" name="Google Shape;520;p104"/>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06</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pic>
        <p:nvPicPr>
          <p:cNvPr id="525" name="Google Shape;525;p105"/>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526" name="Google Shape;526;p105"/>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527" name="Google Shape;527;p105"/>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Metodología</a:t>
            </a:r>
            <a:endParaRPr b="1" sz="3500">
              <a:solidFill>
                <a:srgbClr val="222222"/>
              </a:solidFill>
              <a:latin typeface="Anybody"/>
              <a:ea typeface="Anybody"/>
              <a:cs typeface="Anybody"/>
              <a:sym typeface="Anybody"/>
            </a:endParaRPr>
          </a:p>
        </p:txBody>
      </p:sp>
      <p:grpSp>
        <p:nvGrpSpPr>
          <p:cNvPr id="528" name="Google Shape;528;p105"/>
          <p:cNvGrpSpPr/>
          <p:nvPr/>
        </p:nvGrpSpPr>
        <p:grpSpPr>
          <a:xfrm>
            <a:off x="200250" y="1513000"/>
            <a:ext cx="7652163" cy="677250"/>
            <a:chOff x="400500" y="3026000"/>
            <a:chExt cx="15304325" cy="1354500"/>
          </a:xfrm>
        </p:grpSpPr>
        <p:sp>
          <p:nvSpPr>
            <p:cNvPr id="529" name="Google Shape;529;p105"/>
            <p:cNvSpPr txBox="1"/>
            <p:nvPr/>
          </p:nvSpPr>
          <p:spPr>
            <a:xfrm>
              <a:off x="2877725" y="302600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Obtener los datos y calcular los estadísticos.</a:t>
              </a:r>
              <a:endParaRPr b="1" sz="1800">
                <a:solidFill>
                  <a:schemeClr val="dk1"/>
                </a:solidFill>
                <a:latin typeface="Anybody"/>
                <a:ea typeface="Anybody"/>
                <a:cs typeface="Anybody"/>
                <a:sym typeface="Anybody"/>
              </a:endParaRPr>
            </a:p>
          </p:txBody>
        </p:sp>
        <p:sp>
          <p:nvSpPr>
            <p:cNvPr id="530" name="Google Shape;530;p105"/>
            <p:cNvSpPr txBox="1"/>
            <p:nvPr/>
          </p:nvSpPr>
          <p:spPr>
            <a:xfrm>
              <a:off x="400500" y="302600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07</a:t>
              </a:r>
              <a:endParaRPr sz="2000">
                <a:solidFill>
                  <a:srgbClr val="222222"/>
                </a:solidFill>
                <a:latin typeface="Inter SemiBold"/>
                <a:ea typeface="Inter SemiBold"/>
                <a:cs typeface="Inter SemiBold"/>
                <a:sym typeface="Inter SemiBold"/>
              </a:endParaRPr>
            </a:p>
          </p:txBody>
        </p:sp>
      </p:grpSp>
      <p:grpSp>
        <p:nvGrpSpPr>
          <p:cNvPr id="531" name="Google Shape;531;p105"/>
          <p:cNvGrpSpPr/>
          <p:nvPr/>
        </p:nvGrpSpPr>
        <p:grpSpPr>
          <a:xfrm>
            <a:off x="200250" y="2709331"/>
            <a:ext cx="7652163" cy="677256"/>
            <a:chOff x="400500" y="5418663"/>
            <a:chExt cx="15304325" cy="1354513"/>
          </a:xfrm>
        </p:grpSpPr>
        <p:sp>
          <p:nvSpPr>
            <p:cNvPr id="532" name="Google Shape;532;p105"/>
            <p:cNvSpPr txBox="1"/>
            <p:nvPr/>
          </p:nvSpPr>
          <p:spPr>
            <a:xfrm>
              <a:off x="2877725" y="5418663"/>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rgbClr val="1F1F1F"/>
                  </a:solidFill>
                  <a:latin typeface="Anybody"/>
                  <a:ea typeface="Anybody"/>
                  <a:cs typeface="Anybody"/>
                  <a:sym typeface="Anybody"/>
                </a:rPr>
                <a:t>Determinar si el estadístico</a:t>
              </a:r>
              <a:r>
                <a:rPr b="1" lang="en" sz="1800">
                  <a:solidFill>
                    <a:srgbClr val="1F1F1F"/>
                  </a:solidFill>
                  <a:latin typeface="Anybody"/>
                  <a:ea typeface="Anybody"/>
                  <a:cs typeface="Anybody"/>
                  <a:sym typeface="Anybody"/>
                </a:rPr>
                <a:t> de prueba ha caído en la región de rechazo o en la de no rechazo.</a:t>
              </a:r>
              <a:endParaRPr b="1" sz="1800">
                <a:solidFill>
                  <a:srgbClr val="1F1F1F"/>
                </a:solidFill>
                <a:latin typeface="Anybody"/>
                <a:ea typeface="Anybody"/>
                <a:cs typeface="Anybody"/>
                <a:sym typeface="Anybody"/>
              </a:endParaRPr>
            </a:p>
          </p:txBody>
        </p:sp>
        <p:sp>
          <p:nvSpPr>
            <p:cNvPr id="533" name="Google Shape;533;p105"/>
            <p:cNvSpPr txBox="1"/>
            <p:nvPr/>
          </p:nvSpPr>
          <p:spPr>
            <a:xfrm>
              <a:off x="400500" y="5418675"/>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08</a:t>
              </a:r>
              <a:endParaRPr sz="2000">
                <a:solidFill>
                  <a:srgbClr val="222222"/>
                </a:solidFill>
                <a:latin typeface="Inter SemiBold"/>
                <a:ea typeface="Inter SemiBold"/>
                <a:cs typeface="Inter SemiBold"/>
                <a:sym typeface="Inter SemiBold"/>
              </a:endParaRPr>
            </a:p>
          </p:txBody>
        </p:sp>
      </p:grpSp>
      <p:grpSp>
        <p:nvGrpSpPr>
          <p:cNvPr id="534" name="Google Shape;534;p105"/>
          <p:cNvGrpSpPr/>
          <p:nvPr/>
        </p:nvGrpSpPr>
        <p:grpSpPr>
          <a:xfrm>
            <a:off x="200250" y="3905675"/>
            <a:ext cx="7652163" cy="677250"/>
            <a:chOff x="400500" y="7811350"/>
            <a:chExt cx="15304325" cy="1354500"/>
          </a:xfrm>
        </p:grpSpPr>
        <p:sp>
          <p:nvSpPr>
            <p:cNvPr id="535" name="Google Shape;535;p105"/>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Determinar la decisión estadística.</a:t>
              </a:r>
              <a:endParaRPr b="1" sz="1800">
                <a:solidFill>
                  <a:schemeClr val="dk1"/>
                </a:solidFill>
                <a:latin typeface="Anybody"/>
                <a:ea typeface="Anybody"/>
                <a:cs typeface="Anybody"/>
                <a:sym typeface="Anybody"/>
              </a:endParaRPr>
            </a:p>
          </p:txBody>
        </p:sp>
        <p:sp>
          <p:nvSpPr>
            <p:cNvPr id="536" name="Google Shape;536;p105"/>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09</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88"/>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 sz="2800" u="none" cap="none" strike="noStrike">
                <a:solidFill>
                  <a:srgbClr val="222222"/>
                </a:solidFill>
                <a:latin typeface="Anybody Black"/>
                <a:ea typeface="Anybody Black"/>
                <a:cs typeface="Anybody Black"/>
                <a:sym typeface="Anybody Black"/>
              </a:rPr>
              <a:t>Agenda</a:t>
            </a:r>
            <a:endParaRPr i="0" sz="2800" u="none" cap="none" strike="noStrike">
              <a:solidFill>
                <a:srgbClr val="222222"/>
              </a:solidFill>
              <a:latin typeface="Anybody Black"/>
              <a:ea typeface="Anybody Black"/>
              <a:cs typeface="Anybody Black"/>
              <a:sym typeface="Anybody Black"/>
            </a:endParaRPr>
          </a:p>
        </p:txBody>
      </p:sp>
      <p:sp>
        <p:nvSpPr>
          <p:cNvPr id="364" name="Google Shape;364;p88"/>
          <p:cNvSpPr txBox="1"/>
          <p:nvPr/>
        </p:nvSpPr>
        <p:spPr>
          <a:xfrm>
            <a:off x="4152500" y="1723900"/>
            <a:ext cx="4583700" cy="27759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Tests</a:t>
            </a:r>
            <a:r>
              <a:rPr lang="en" sz="1500">
                <a:solidFill>
                  <a:srgbClr val="1F1F1F"/>
                </a:solidFill>
                <a:latin typeface="Anybody"/>
                <a:ea typeface="Anybody"/>
                <a:cs typeface="Anybody"/>
                <a:sym typeface="Anybody"/>
              </a:rPr>
              <a:t> Estadísticos</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Prueba</a:t>
            </a:r>
            <a:r>
              <a:rPr lang="en" sz="1500">
                <a:solidFill>
                  <a:srgbClr val="1F1F1F"/>
                </a:solidFill>
                <a:latin typeface="Anybody"/>
                <a:ea typeface="Anybody"/>
                <a:cs typeface="Anybody"/>
                <a:sym typeface="Anybody"/>
              </a:rPr>
              <a:t> de una hipótesis de investigación</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Prueba</a:t>
            </a:r>
            <a:r>
              <a:rPr lang="en" sz="1500">
                <a:solidFill>
                  <a:srgbClr val="1F1F1F"/>
                </a:solidFill>
                <a:latin typeface="Anybody"/>
                <a:ea typeface="Anybody"/>
                <a:cs typeface="Anybody"/>
                <a:sym typeface="Anybody"/>
              </a:rPr>
              <a:t> de la validez de una afirmación</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Prueba</a:t>
            </a:r>
            <a:r>
              <a:rPr lang="en" sz="1500">
                <a:solidFill>
                  <a:srgbClr val="1F1F1F"/>
                </a:solidFill>
                <a:latin typeface="Anybody"/>
                <a:ea typeface="Anybody"/>
                <a:cs typeface="Anybody"/>
                <a:sym typeface="Anybody"/>
              </a:rPr>
              <a:t> en situaciones de toma de decisión</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Formas</a:t>
            </a:r>
            <a:r>
              <a:rPr lang="en" sz="1500">
                <a:solidFill>
                  <a:srgbClr val="1F1F1F"/>
                </a:solidFill>
                <a:latin typeface="Anybody"/>
                <a:ea typeface="Anybody"/>
                <a:cs typeface="Anybody"/>
                <a:sym typeface="Anybody"/>
              </a:rPr>
              <a:t> para las hipótesis nula y alternativa</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Errores</a:t>
            </a:r>
            <a:r>
              <a:rPr lang="en" sz="1500">
                <a:solidFill>
                  <a:srgbClr val="1F1F1F"/>
                </a:solidFill>
                <a:latin typeface="Anybody"/>
                <a:ea typeface="Anybody"/>
                <a:cs typeface="Anybody"/>
                <a:sym typeface="Anybody"/>
              </a:rPr>
              <a:t> tipo I y II</a:t>
            </a:r>
            <a:endParaRPr sz="1500">
              <a:solidFill>
                <a:srgbClr val="1F1F1F"/>
              </a:solidFill>
              <a:latin typeface="Anybody"/>
              <a:ea typeface="Anybody"/>
              <a:cs typeface="Anybody"/>
              <a:sym typeface="Anybody"/>
            </a:endParaRPr>
          </a:p>
          <a:p>
            <a:pPr indent="-323850" lvl="0" marL="457200" rtl="0" algn="l">
              <a:lnSpc>
                <a:spcPct val="115000"/>
              </a:lnSpc>
              <a:spcBef>
                <a:spcPts val="0"/>
              </a:spcBef>
              <a:spcAft>
                <a:spcPts val="0"/>
              </a:spcAft>
              <a:buClr>
                <a:srgbClr val="1F1F1F"/>
              </a:buClr>
              <a:buSzPts val="1500"/>
              <a:buFont typeface="Anybody"/>
              <a:buChar char="➜"/>
            </a:pPr>
            <a:r>
              <a:rPr b="1" lang="en" sz="1500">
                <a:solidFill>
                  <a:srgbClr val="1F1F1F"/>
                </a:solidFill>
                <a:latin typeface="Anybody"/>
                <a:ea typeface="Anybody"/>
                <a:cs typeface="Anybody"/>
                <a:sym typeface="Anybody"/>
              </a:rPr>
              <a:t>Pruebas</a:t>
            </a:r>
            <a:r>
              <a:rPr lang="en" sz="1500">
                <a:solidFill>
                  <a:srgbClr val="1F1F1F"/>
                </a:solidFill>
                <a:latin typeface="Anybody"/>
                <a:ea typeface="Anybody"/>
                <a:cs typeface="Anybody"/>
                <a:sym typeface="Anybody"/>
              </a:rPr>
              <a:t> de hipótesis para la media poblacional</a:t>
            </a:r>
            <a:endParaRPr sz="1500">
              <a:solidFill>
                <a:schemeClr val="dk1"/>
              </a:solidFill>
              <a:latin typeface="Anybody"/>
              <a:ea typeface="Anybody"/>
              <a:cs typeface="Anybody"/>
              <a:sym typeface="Anybody"/>
            </a:endParaRPr>
          </a:p>
        </p:txBody>
      </p:sp>
      <p:sp>
        <p:nvSpPr>
          <p:cNvPr id="365" name="Google Shape;365;p88"/>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66" name="Google Shape;366;p88"/>
          <p:cNvGrpSpPr/>
          <p:nvPr/>
        </p:nvGrpSpPr>
        <p:grpSpPr>
          <a:xfrm>
            <a:off x="3996699" y="889294"/>
            <a:ext cx="476585" cy="475272"/>
            <a:chOff x="3859600" y="3591950"/>
            <a:chExt cx="296975" cy="296175"/>
          </a:xfrm>
        </p:grpSpPr>
        <p:sp>
          <p:nvSpPr>
            <p:cNvPr id="367" name="Google Shape;36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88"/>
          <p:cNvPicPr preferRelativeResize="0"/>
          <p:nvPr/>
        </p:nvPicPr>
        <p:blipFill>
          <a:blip r:embed="rId4">
            <a:alphaModFix amt="96000"/>
          </a:blip>
          <a:stretch>
            <a:fillRect/>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pic>
        <p:nvPicPr>
          <p:cNvPr id="541" name="Google Shape;541;p106"/>
          <p:cNvPicPr preferRelativeResize="0"/>
          <p:nvPr/>
        </p:nvPicPr>
        <p:blipFill>
          <a:blip r:embed="rId4">
            <a:alphaModFix/>
          </a:blip>
          <a:stretch>
            <a:fillRect/>
          </a:stretch>
        </p:blipFill>
        <p:spPr>
          <a:xfrm>
            <a:off x="8916812" y="659399"/>
            <a:ext cx="9525" cy="9525"/>
          </a:xfrm>
          <a:prstGeom prst="rect">
            <a:avLst/>
          </a:prstGeom>
          <a:noFill/>
          <a:ln>
            <a:noFill/>
          </a:ln>
        </p:spPr>
      </p:pic>
      <p:pic>
        <p:nvPicPr>
          <p:cNvPr id="542" name="Google Shape;542;p106"/>
          <p:cNvPicPr preferRelativeResize="0"/>
          <p:nvPr/>
        </p:nvPicPr>
        <p:blipFill>
          <a:blip r:embed="rId4">
            <a:alphaModFix/>
          </a:blip>
          <a:stretch>
            <a:fillRect/>
          </a:stretch>
        </p:blipFill>
        <p:spPr>
          <a:xfrm>
            <a:off x="8916812" y="821324"/>
            <a:ext cx="9525" cy="9525"/>
          </a:xfrm>
          <a:prstGeom prst="rect">
            <a:avLst/>
          </a:prstGeom>
          <a:noFill/>
          <a:ln>
            <a:noFill/>
          </a:ln>
        </p:spPr>
      </p:pic>
      <p:sp>
        <p:nvSpPr>
          <p:cNvPr id="543" name="Google Shape;543;p106"/>
          <p:cNvSpPr txBox="1"/>
          <p:nvPr/>
        </p:nvSpPr>
        <p:spPr>
          <a:xfrm>
            <a:off x="1272175" y="142225"/>
            <a:ext cx="69681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22222"/>
                </a:solidFill>
                <a:latin typeface="Anybody"/>
                <a:ea typeface="Anybody"/>
                <a:cs typeface="Anybody"/>
                <a:sym typeface="Anybody"/>
              </a:rPr>
              <a:t>Metodología</a:t>
            </a:r>
            <a:endParaRPr b="1" sz="3500">
              <a:solidFill>
                <a:srgbClr val="222222"/>
              </a:solidFill>
              <a:latin typeface="Anybody"/>
              <a:ea typeface="Anybody"/>
              <a:cs typeface="Anybody"/>
              <a:sym typeface="Anybody"/>
            </a:endParaRPr>
          </a:p>
        </p:txBody>
      </p:sp>
      <p:grpSp>
        <p:nvGrpSpPr>
          <p:cNvPr id="544" name="Google Shape;544;p106"/>
          <p:cNvGrpSpPr/>
          <p:nvPr/>
        </p:nvGrpSpPr>
        <p:grpSpPr>
          <a:xfrm>
            <a:off x="386900" y="2571750"/>
            <a:ext cx="7652163" cy="677250"/>
            <a:chOff x="400500" y="7811350"/>
            <a:chExt cx="15304325" cy="1354500"/>
          </a:xfrm>
        </p:grpSpPr>
        <p:sp>
          <p:nvSpPr>
            <p:cNvPr id="545" name="Google Shape;545;p106"/>
            <p:cNvSpPr txBox="1"/>
            <p:nvPr/>
          </p:nvSpPr>
          <p:spPr>
            <a:xfrm>
              <a:off x="2877725" y="7811350"/>
              <a:ext cx="12827100" cy="1354500"/>
            </a:xfrm>
            <a:prstGeom prst="rect">
              <a:avLst/>
            </a:prstGeom>
            <a:solidFill>
              <a:srgbClr val="FFFF01"/>
            </a:solidFill>
            <a:ln cap="flat" cmpd="sng" w="19050">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sz="1800">
                  <a:solidFill>
                    <a:schemeClr val="dk1"/>
                  </a:solidFill>
                  <a:latin typeface="Anybody"/>
                  <a:ea typeface="Anybody"/>
                  <a:cs typeface="Anybody"/>
                  <a:sym typeface="Anybody"/>
                </a:rPr>
                <a:t>Expresar la decisión estadística en términos del problema.</a:t>
              </a:r>
              <a:endParaRPr b="1" sz="1800">
                <a:solidFill>
                  <a:schemeClr val="dk1"/>
                </a:solidFill>
                <a:latin typeface="Anybody"/>
                <a:ea typeface="Anybody"/>
                <a:cs typeface="Anybody"/>
                <a:sym typeface="Anybody"/>
              </a:endParaRPr>
            </a:p>
          </p:txBody>
        </p:sp>
        <p:sp>
          <p:nvSpPr>
            <p:cNvPr id="546" name="Google Shape;546;p106"/>
            <p:cNvSpPr txBox="1"/>
            <p:nvPr/>
          </p:nvSpPr>
          <p:spPr>
            <a:xfrm>
              <a:off x="400500" y="7811350"/>
              <a:ext cx="2114100" cy="135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500"/>
                </a:spcBef>
                <a:spcAft>
                  <a:spcPts val="0"/>
                </a:spcAft>
                <a:buNone/>
              </a:pPr>
              <a:r>
                <a:rPr lang="en" sz="4500">
                  <a:solidFill>
                    <a:srgbClr val="222222"/>
                  </a:solidFill>
                  <a:latin typeface="Anybody Black"/>
                  <a:ea typeface="Anybody Black"/>
                  <a:cs typeface="Anybody Black"/>
                  <a:sym typeface="Anybody Black"/>
                </a:rPr>
                <a:t>10</a:t>
              </a:r>
              <a:endParaRPr sz="2000">
                <a:solidFill>
                  <a:srgbClr val="222222"/>
                </a:solidFill>
                <a:latin typeface="Inter SemiBold"/>
                <a:ea typeface="Inter SemiBold"/>
                <a:cs typeface="Inter SemiBold"/>
                <a:sym typeface="Inter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1000"/>
                                        <p:tgtEl>
                                          <p:spTgt spid="5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107"/>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Nivel de significación</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108"/>
          <p:cNvPicPr preferRelativeResize="0"/>
          <p:nvPr/>
        </p:nvPicPr>
        <p:blipFill>
          <a:blip r:embed="rId3">
            <a:alphaModFix/>
          </a:blip>
          <a:stretch>
            <a:fillRect/>
          </a:stretch>
        </p:blipFill>
        <p:spPr>
          <a:xfrm>
            <a:off x="7181726" y="3091375"/>
            <a:ext cx="1731774" cy="1990451"/>
          </a:xfrm>
          <a:prstGeom prst="rect">
            <a:avLst/>
          </a:prstGeom>
          <a:noFill/>
          <a:ln>
            <a:noFill/>
          </a:ln>
        </p:spPr>
      </p:pic>
      <p:sp>
        <p:nvSpPr>
          <p:cNvPr id="557" name="Google Shape;557;p108"/>
          <p:cNvSpPr txBox="1"/>
          <p:nvPr/>
        </p:nvSpPr>
        <p:spPr>
          <a:xfrm>
            <a:off x="1020525" y="1275525"/>
            <a:ext cx="7275300" cy="22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latin typeface="Anybody"/>
                <a:ea typeface="Anybody"/>
                <a:cs typeface="Anybody"/>
                <a:sym typeface="Anybody"/>
              </a:rPr>
              <a:t>La </a:t>
            </a:r>
            <a:r>
              <a:rPr b="1" lang="en" sz="2000">
                <a:highlight>
                  <a:srgbClr val="FFFF01"/>
                </a:highlight>
                <a:latin typeface="Anybody"/>
                <a:ea typeface="Anybody"/>
                <a:cs typeface="Anybody"/>
                <a:sym typeface="Anybody"/>
              </a:rPr>
              <a:t>distribución muestral</a:t>
            </a:r>
            <a:r>
              <a:rPr lang="en" sz="2000">
                <a:latin typeface="Anybody"/>
                <a:ea typeface="Anybody"/>
                <a:cs typeface="Anybody"/>
                <a:sym typeface="Anybody"/>
              </a:rPr>
              <a:t> del estadístico analizado, suele seguir una distribución estadística conocida, como la distribución normal estandarizada, la distribución t o la distribución chi cuadrado, éstas se utilizan como ayuda para determinar si la hipótesis nula es cierta.</a:t>
            </a:r>
            <a:endParaRPr sz="2000">
              <a:latin typeface="Anybody"/>
              <a:ea typeface="Anybody"/>
              <a:cs typeface="Anybody"/>
              <a:sym typeface="Anybody"/>
            </a:endParaRPr>
          </a:p>
        </p:txBody>
      </p:sp>
      <p:pic>
        <p:nvPicPr>
          <p:cNvPr id="558" name="Google Shape;558;p108"/>
          <p:cNvPicPr preferRelativeResize="0"/>
          <p:nvPr/>
        </p:nvPicPr>
        <p:blipFill>
          <a:blip r:embed="rId3">
            <a:alphaModFix/>
          </a:blip>
          <a:stretch>
            <a:fillRect/>
          </a:stretch>
        </p:blipFill>
        <p:spPr>
          <a:xfrm>
            <a:off x="399925" y="926900"/>
            <a:ext cx="620599" cy="713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Existen dos tipos de errores</a:t>
            </a:r>
            <a:endParaRPr b="1" i="0" sz="3600" u="none" cap="none" strike="noStrike">
              <a:solidFill>
                <a:srgbClr val="000000"/>
              </a:solidFill>
              <a:latin typeface="Anybody"/>
              <a:ea typeface="Anybody"/>
              <a:cs typeface="Anybody"/>
              <a:sym typeface="Anybody"/>
            </a:endParaRPr>
          </a:p>
        </p:txBody>
      </p:sp>
      <p:sp>
        <p:nvSpPr>
          <p:cNvPr id="564" name="Google Shape;564;p109"/>
          <p:cNvSpPr/>
          <p:nvPr/>
        </p:nvSpPr>
        <p:spPr>
          <a:xfrm rot="967">
            <a:off x="923250" y="3052825"/>
            <a:ext cx="7465500" cy="8598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nybody"/>
                <a:ea typeface="Anybody"/>
                <a:cs typeface="Anybody"/>
                <a:sym typeface="Anybody"/>
              </a:rPr>
              <a:t>Error de tipo II: </a:t>
            </a:r>
            <a:r>
              <a:rPr lang="en" sz="2000">
                <a:solidFill>
                  <a:schemeClr val="lt1"/>
                </a:solidFill>
                <a:latin typeface="Anybody"/>
                <a:ea typeface="Anybody"/>
                <a:cs typeface="Anybody"/>
                <a:sym typeface="Anybody"/>
              </a:rPr>
              <a:t>Es la probabilidad de aceptar la hipótesis nula cuando es falsa</a:t>
            </a:r>
            <a:endParaRPr sz="2000">
              <a:solidFill>
                <a:schemeClr val="lt1"/>
              </a:solidFill>
              <a:latin typeface="Anybody Medium"/>
              <a:ea typeface="Anybody Medium"/>
              <a:cs typeface="Anybody Medium"/>
              <a:sym typeface="Anybody Medium"/>
            </a:endParaRPr>
          </a:p>
        </p:txBody>
      </p:sp>
      <p:sp>
        <p:nvSpPr>
          <p:cNvPr id="565" name="Google Shape;565;p109"/>
          <p:cNvSpPr/>
          <p:nvPr/>
        </p:nvSpPr>
        <p:spPr>
          <a:xfrm rot="-276">
            <a:off x="923250" y="1949567"/>
            <a:ext cx="7465500" cy="8613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nybody"/>
                <a:ea typeface="Anybody"/>
                <a:cs typeface="Anybody"/>
                <a:sym typeface="Anybody"/>
              </a:rPr>
              <a:t>Error de tipo I:</a:t>
            </a:r>
            <a:r>
              <a:rPr lang="en" sz="2000">
                <a:solidFill>
                  <a:schemeClr val="lt1"/>
                </a:solidFill>
                <a:latin typeface="Anybody"/>
                <a:ea typeface="Anybody"/>
                <a:cs typeface="Anybody"/>
                <a:sym typeface="Anybody"/>
              </a:rPr>
              <a:t> probabilidad de que se </a:t>
            </a:r>
            <a:r>
              <a:rPr lang="en" sz="2000">
                <a:solidFill>
                  <a:schemeClr val="lt1"/>
                </a:solidFill>
                <a:latin typeface="Anybody"/>
                <a:ea typeface="Anybody"/>
                <a:cs typeface="Anybody"/>
                <a:sym typeface="Anybody"/>
              </a:rPr>
              <a:t>rechace</a:t>
            </a:r>
            <a:r>
              <a:rPr lang="en" sz="2000">
                <a:solidFill>
                  <a:schemeClr val="lt1"/>
                </a:solidFill>
                <a:latin typeface="Anybody"/>
                <a:ea typeface="Anybody"/>
                <a:cs typeface="Anybody"/>
                <a:sym typeface="Anybody"/>
              </a:rPr>
              <a:t> la hipótesis nula cuando es verdadera.</a:t>
            </a:r>
            <a:endParaRPr sz="2000">
              <a:solidFill>
                <a:schemeClr val="lt1"/>
              </a:solidFill>
              <a:latin typeface="Anybody"/>
              <a:ea typeface="Anybody"/>
              <a:cs typeface="Anybody"/>
              <a:sym typeface="Anybody"/>
            </a:endParaRPr>
          </a:p>
        </p:txBody>
      </p:sp>
      <p:pic>
        <p:nvPicPr>
          <p:cNvPr id="566" name="Google Shape;566;p109"/>
          <p:cNvPicPr preferRelativeResize="0"/>
          <p:nvPr/>
        </p:nvPicPr>
        <p:blipFill>
          <a:blip r:embed="rId3">
            <a:alphaModFix/>
          </a:blip>
          <a:stretch>
            <a:fillRect/>
          </a:stretch>
        </p:blipFill>
        <p:spPr>
          <a:xfrm>
            <a:off x="7510473" y="3154423"/>
            <a:ext cx="656625" cy="656625"/>
          </a:xfrm>
          <a:prstGeom prst="rect">
            <a:avLst/>
          </a:prstGeom>
          <a:noFill/>
          <a:ln>
            <a:noFill/>
          </a:ln>
        </p:spPr>
      </p:pic>
      <p:pic>
        <p:nvPicPr>
          <p:cNvPr id="567" name="Google Shape;567;p109"/>
          <p:cNvPicPr preferRelativeResize="0"/>
          <p:nvPr/>
        </p:nvPicPr>
        <p:blipFill>
          <a:blip r:embed="rId3">
            <a:alphaModFix/>
          </a:blip>
          <a:stretch>
            <a:fillRect/>
          </a:stretch>
        </p:blipFill>
        <p:spPr>
          <a:xfrm>
            <a:off x="7510473" y="2012136"/>
            <a:ext cx="656625" cy="656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0"/>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Tamaño de la muestra</a:t>
            </a:r>
            <a:endParaRPr b="1" i="0" sz="3600" u="none" cap="none" strike="noStrike">
              <a:solidFill>
                <a:srgbClr val="000000"/>
              </a:solidFill>
              <a:latin typeface="Work Sans"/>
              <a:ea typeface="Work Sans"/>
              <a:cs typeface="Work Sans"/>
              <a:sym typeface="Work Sans"/>
            </a:endParaRPr>
          </a:p>
        </p:txBody>
      </p:sp>
      <p:grpSp>
        <p:nvGrpSpPr>
          <p:cNvPr id="573" name="Google Shape;573;p110"/>
          <p:cNvGrpSpPr/>
          <p:nvPr/>
        </p:nvGrpSpPr>
        <p:grpSpPr>
          <a:xfrm>
            <a:off x="548640" y="1920240"/>
            <a:ext cx="7765410" cy="869110"/>
            <a:chOff x="548640" y="1920240"/>
            <a:chExt cx="7765410" cy="869110"/>
          </a:xfrm>
        </p:grpSpPr>
        <p:sp>
          <p:nvSpPr>
            <p:cNvPr id="574" name="Google Shape;574;p110"/>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110"/>
            <p:cNvGrpSpPr/>
            <p:nvPr/>
          </p:nvGrpSpPr>
          <p:grpSpPr>
            <a:xfrm>
              <a:off x="608484" y="1920250"/>
              <a:ext cx="7705566" cy="869100"/>
              <a:chOff x="608484" y="1923210"/>
              <a:chExt cx="7705566" cy="869100"/>
            </a:xfrm>
          </p:grpSpPr>
          <p:sp>
            <p:nvSpPr>
              <p:cNvPr id="576" name="Google Shape;576;p110"/>
              <p:cNvSpPr txBox="1"/>
              <p:nvPr/>
            </p:nvSpPr>
            <p:spPr>
              <a:xfrm>
                <a:off x="963450" y="1923210"/>
                <a:ext cx="73506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El tamaño de la muestra se determina al tomar en cuenta la importancia de </a:t>
                </a:r>
                <a:r>
                  <a:rPr b="1" lang="en" sz="2100">
                    <a:solidFill>
                      <a:schemeClr val="dk1"/>
                    </a:solidFill>
                    <a:highlight>
                      <a:srgbClr val="FFFF01"/>
                    </a:highlight>
                    <a:latin typeface="Anybody"/>
                    <a:ea typeface="Anybody"/>
                    <a:cs typeface="Anybody"/>
                    <a:sym typeface="Anybody"/>
                  </a:rPr>
                  <a:t>Error de Tipo I </a:t>
                </a:r>
                <a:r>
                  <a:rPr lang="en" sz="2100">
                    <a:solidFill>
                      <a:schemeClr val="dk1"/>
                    </a:solidFill>
                    <a:latin typeface="Anybody"/>
                    <a:ea typeface="Anybody"/>
                    <a:cs typeface="Anybody"/>
                    <a:sym typeface="Anybody"/>
                  </a:rPr>
                  <a:t>y </a:t>
                </a:r>
                <a:r>
                  <a:rPr b="1" lang="en" sz="2100">
                    <a:solidFill>
                      <a:schemeClr val="dk1"/>
                    </a:solidFill>
                    <a:highlight>
                      <a:srgbClr val="FFFF01"/>
                    </a:highlight>
                    <a:latin typeface="Anybody"/>
                    <a:ea typeface="Anybody"/>
                    <a:cs typeface="Anybody"/>
                    <a:sym typeface="Anybody"/>
                  </a:rPr>
                  <a:t>Error de Tipo II</a:t>
                </a:r>
                <a:r>
                  <a:rPr lang="en" sz="2100">
                    <a:solidFill>
                      <a:schemeClr val="dk1"/>
                    </a:solidFill>
                    <a:latin typeface="Anybody"/>
                    <a:ea typeface="Anybody"/>
                    <a:cs typeface="Anybody"/>
                    <a:sym typeface="Anybody"/>
                  </a:rPr>
                  <a:t> y al considerar las restricciones presupuestarias al efectuar el estudio. </a:t>
                </a:r>
                <a:endParaRPr sz="2100">
                  <a:solidFill>
                    <a:schemeClr val="dk1"/>
                  </a:solidFill>
                  <a:latin typeface="Anybody"/>
                  <a:ea typeface="Anybody"/>
                  <a:cs typeface="Anybody"/>
                  <a:sym typeface="Anybody"/>
                </a:endParaRPr>
              </a:p>
            </p:txBody>
          </p:sp>
          <p:pic>
            <p:nvPicPr>
              <p:cNvPr id="577" name="Google Shape;577;p110"/>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578" name="Google Shape;578;p110"/>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79" name="Google Shape;579;p110"/>
          <p:cNvPicPr preferRelativeResize="0"/>
          <p:nvPr/>
        </p:nvPicPr>
        <p:blipFill rotWithShape="1">
          <a:blip r:embed="rId5">
            <a:alphaModFix/>
          </a:blip>
          <a:srcRect b="11182" l="0" r="0" t="11322"/>
          <a:stretch/>
        </p:blipFill>
        <p:spPr>
          <a:xfrm>
            <a:off x="2899275" y="3650225"/>
            <a:ext cx="3124200" cy="989100"/>
          </a:xfrm>
          <a:prstGeom prst="rect">
            <a:avLst/>
          </a:prstGeom>
          <a:noFill/>
          <a:ln>
            <a:noFill/>
          </a:ln>
        </p:spPr>
      </p:pic>
      <p:pic>
        <p:nvPicPr>
          <p:cNvPr id="580" name="Google Shape;580;p110"/>
          <p:cNvPicPr preferRelativeResize="0"/>
          <p:nvPr/>
        </p:nvPicPr>
        <p:blipFill>
          <a:blip r:embed="rId6">
            <a:alphaModFix/>
          </a:blip>
          <a:stretch>
            <a:fillRect/>
          </a:stretch>
        </p:blipFill>
        <p:spPr>
          <a:xfrm>
            <a:off x="7787100" y="3787175"/>
            <a:ext cx="1126399" cy="1294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1"/>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latin typeface="Anybody"/>
                <a:ea typeface="Anybody"/>
                <a:cs typeface="Anybody"/>
                <a:sym typeface="Anybody"/>
              </a:rPr>
              <a:t>Estadístico de prueba.</a:t>
            </a:r>
            <a:endParaRPr b="1" i="0" sz="3600" u="none" cap="none" strike="noStrike">
              <a:solidFill>
                <a:srgbClr val="000000"/>
              </a:solidFill>
              <a:latin typeface="Anybody"/>
              <a:ea typeface="Anybody"/>
              <a:cs typeface="Anybody"/>
              <a:sym typeface="Anybody"/>
            </a:endParaRPr>
          </a:p>
        </p:txBody>
      </p:sp>
      <p:sp>
        <p:nvSpPr>
          <p:cNvPr id="586" name="Google Shape;586;p111"/>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1"/>
          <p:cNvSpPr txBox="1"/>
          <p:nvPr/>
        </p:nvSpPr>
        <p:spPr>
          <a:xfrm>
            <a:off x="963450" y="192024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Una vez definidas las </a:t>
            </a:r>
            <a:r>
              <a:rPr b="1" lang="en" sz="2100">
                <a:solidFill>
                  <a:schemeClr val="dk1"/>
                </a:solidFill>
                <a:highlight>
                  <a:srgbClr val="FFFF01"/>
                </a:highlight>
                <a:latin typeface="Anybody"/>
                <a:ea typeface="Anybody"/>
                <a:cs typeface="Anybody"/>
                <a:sym typeface="Anybody"/>
              </a:rPr>
              <a:t>hipótesis nula</a:t>
            </a:r>
            <a:r>
              <a:rPr lang="en" sz="2100">
                <a:solidFill>
                  <a:schemeClr val="dk1"/>
                </a:solidFill>
                <a:latin typeface="Anybody"/>
                <a:ea typeface="Anybody"/>
                <a:cs typeface="Anybody"/>
                <a:sym typeface="Anybody"/>
              </a:rPr>
              <a:t> y </a:t>
            </a:r>
            <a:r>
              <a:rPr b="1" lang="en" sz="2100">
                <a:solidFill>
                  <a:schemeClr val="dk1"/>
                </a:solidFill>
                <a:highlight>
                  <a:srgbClr val="FFFF01"/>
                </a:highlight>
                <a:latin typeface="Anybody"/>
                <a:ea typeface="Anybody"/>
                <a:cs typeface="Anybody"/>
                <a:sym typeface="Anybody"/>
              </a:rPr>
              <a:t>alternativa</a:t>
            </a:r>
            <a:r>
              <a:rPr lang="en" sz="2100">
                <a:solidFill>
                  <a:schemeClr val="dk1"/>
                </a:solidFill>
                <a:latin typeface="Anybody"/>
                <a:ea typeface="Anybody"/>
                <a:cs typeface="Anybody"/>
                <a:sym typeface="Anybody"/>
              </a:rPr>
              <a:t>, y el tamaño de la muestra se puede establecer la distribución a utilizar: normal, t- student ó chi cuadrado.</a:t>
            </a:r>
            <a:endParaRPr sz="2100">
              <a:solidFill>
                <a:schemeClr val="dk1"/>
              </a:solidFill>
              <a:latin typeface="Anybody"/>
              <a:ea typeface="Anybody"/>
              <a:cs typeface="Anybody"/>
              <a:sym typeface="Anybody"/>
            </a:endParaRPr>
          </a:p>
        </p:txBody>
      </p:sp>
      <p:pic>
        <p:nvPicPr>
          <p:cNvPr id="588" name="Google Shape;588;p111"/>
          <p:cNvPicPr preferRelativeResize="0"/>
          <p:nvPr/>
        </p:nvPicPr>
        <p:blipFill rotWithShape="1">
          <a:blip r:embed="rId3">
            <a:alphaModFix/>
          </a:blip>
          <a:srcRect b="0" l="0" r="0" t="0"/>
          <a:stretch/>
        </p:blipFill>
        <p:spPr>
          <a:xfrm>
            <a:off x="608484" y="1969119"/>
            <a:ext cx="354971" cy="354971"/>
          </a:xfrm>
          <a:prstGeom prst="rect">
            <a:avLst/>
          </a:prstGeom>
          <a:noFill/>
          <a:ln>
            <a:noFill/>
          </a:ln>
        </p:spPr>
      </p:pic>
      <p:pic>
        <p:nvPicPr>
          <p:cNvPr id="589" name="Google Shape;589;p111"/>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pic>
        <p:nvPicPr>
          <p:cNvPr id="590" name="Google Shape;590;p111"/>
          <p:cNvPicPr preferRelativeResize="0"/>
          <p:nvPr/>
        </p:nvPicPr>
        <p:blipFill>
          <a:blip r:embed="rId5">
            <a:alphaModFix/>
          </a:blip>
          <a:stretch>
            <a:fillRect/>
          </a:stretch>
        </p:blipFill>
        <p:spPr>
          <a:xfrm>
            <a:off x="7181726" y="3091375"/>
            <a:ext cx="1731774" cy="1990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112"/>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chemeClr val="dk1"/>
                </a:solidFill>
                <a:latin typeface="Work Sans"/>
                <a:ea typeface="Work Sans"/>
                <a:cs typeface="Work Sans"/>
                <a:sym typeface="Work Sans"/>
              </a:rPr>
              <a:t>Zonas de rechazo y de no rechazo</a:t>
            </a:r>
            <a:endParaRPr b="1" sz="3600">
              <a:solidFill>
                <a:schemeClr val="dk1"/>
              </a:solidFill>
              <a:latin typeface="Anybody"/>
              <a:ea typeface="Anybody"/>
              <a:cs typeface="Anybody"/>
              <a:sym typeface="Anybody"/>
            </a:endParaRPr>
          </a:p>
        </p:txBody>
      </p:sp>
      <p:pic>
        <p:nvPicPr>
          <p:cNvPr id="596" name="Google Shape;596;p112"/>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sp>
        <p:nvSpPr>
          <p:cNvPr id="597" name="Google Shape;597;p112"/>
          <p:cNvSpPr txBox="1"/>
          <p:nvPr/>
        </p:nvSpPr>
        <p:spPr>
          <a:xfrm>
            <a:off x="1256875" y="1459875"/>
            <a:ext cx="6758400" cy="27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n" sz="2100">
                <a:solidFill>
                  <a:schemeClr val="dk1"/>
                </a:solidFill>
                <a:latin typeface="Anybody"/>
                <a:ea typeface="Anybody"/>
                <a:cs typeface="Anybody"/>
                <a:sym typeface="Anybody"/>
              </a:rPr>
              <a:t>Se representa como un área (como toda probabilidad en una función de densidad), que se ubica a la derecha, a la izquierda o a ambos lados (en este caso, con la mitad del Error de Tipo I en cada lado) según como se haya definido la Hipótesis alternativa. </a:t>
            </a:r>
            <a:endParaRPr sz="2100">
              <a:solidFill>
                <a:schemeClr val="dk1"/>
              </a:solidFill>
              <a:latin typeface="Anybody"/>
              <a:ea typeface="Anybody"/>
              <a:cs typeface="Anybody"/>
              <a:sym typeface="Anybody"/>
            </a:endParaRPr>
          </a:p>
          <a:p>
            <a:pPr indent="0" lvl="0" marL="0" rtl="0" algn="l">
              <a:spcBef>
                <a:spcPts val="0"/>
              </a:spcBef>
              <a:spcAft>
                <a:spcPts val="0"/>
              </a:spcAft>
              <a:buNone/>
            </a:pPr>
            <a:r>
              <a:t/>
            </a:r>
            <a:endParaRPr sz="2200">
              <a:latin typeface="Anybody"/>
              <a:ea typeface="Anybody"/>
              <a:cs typeface="Anybody"/>
              <a:sym typeface="Anybody"/>
            </a:endParaRPr>
          </a:p>
        </p:txBody>
      </p:sp>
      <p:grpSp>
        <p:nvGrpSpPr>
          <p:cNvPr id="598" name="Google Shape;598;p112"/>
          <p:cNvGrpSpPr/>
          <p:nvPr/>
        </p:nvGrpSpPr>
        <p:grpSpPr>
          <a:xfrm>
            <a:off x="797265" y="1533540"/>
            <a:ext cx="459600" cy="457200"/>
            <a:chOff x="797265" y="1620540"/>
            <a:chExt cx="459600" cy="457200"/>
          </a:xfrm>
        </p:grpSpPr>
        <p:sp>
          <p:nvSpPr>
            <p:cNvPr id="599" name="Google Shape;599;p112"/>
            <p:cNvSpPr/>
            <p:nvPr/>
          </p:nvSpPr>
          <p:spPr>
            <a:xfrm>
              <a:off x="797265" y="16205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112"/>
            <p:cNvPicPr preferRelativeResize="0"/>
            <p:nvPr/>
          </p:nvPicPr>
          <p:blipFill rotWithShape="1">
            <a:blip r:embed="rId5">
              <a:alphaModFix/>
            </a:blip>
            <a:srcRect b="0" l="0" r="0" t="0"/>
            <a:stretch/>
          </p:blipFill>
          <p:spPr>
            <a:xfrm>
              <a:off x="857109" y="1669419"/>
              <a:ext cx="354971" cy="35497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113"/>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Zonas de rechazo y de no rechazo</a:t>
            </a:r>
            <a:endParaRPr b="1" i="0" sz="3600" u="none" cap="none" strike="noStrike">
              <a:solidFill>
                <a:srgbClr val="000000"/>
              </a:solidFill>
              <a:latin typeface="Work Sans"/>
              <a:ea typeface="Work Sans"/>
              <a:cs typeface="Work Sans"/>
              <a:sym typeface="Work Sans"/>
            </a:endParaRPr>
          </a:p>
        </p:txBody>
      </p:sp>
      <p:grpSp>
        <p:nvGrpSpPr>
          <p:cNvPr id="606" name="Google Shape;606;p113"/>
          <p:cNvGrpSpPr/>
          <p:nvPr/>
        </p:nvGrpSpPr>
        <p:grpSpPr>
          <a:xfrm>
            <a:off x="548640" y="1920240"/>
            <a:ext cx="7631910" cy="869100"/>
            <a:chOff x="548640" y="1920240"/>
            <a:chExt cx="7631910" cy="869100"/>
          </a:xfrm>
        </p:grpSpPr>
        <p:sp>
          <p:nvSpPr>
            <p:cNvPr id="607" name="Google Shape;607;p113"/>
            <p:cNvSpPr/>
            <p:nvPr/>
          </p:nvSpPr>
          <p:spPr>
            <a:xfrm>
              <a:off x="548640" y="192024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113"/>
            <p:cNvGrpSpPr/>
            <p:nvPr/>
          </p:nvGrpSpPr>
          <p:grpSpPr>
            <a:xfrm>
              <a:off x="608484" y="1920240"/>
              <a:ext cx="7572066" cy="869100"/>
              <a:chOff x="608484" y="1923200"/>
              <a:chExt cx="7572066" cy="869100"/>
            </a:xfrm>
          </p:grpSpPr>
          <p:sp>
            <p:nvSpPr>
              <p:cNvPr id="609" name="Google Shape;609;p113"/>
              <p:cNvSpPr txBox="1"/>
              <p:nvPr/>
            </p:nvSpPr>
            <p:spPr>
              <a:xfrm>
                <a:off x="963450" y="192320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u="sng">
                    <a:solidFill>
                      <a:schemeClr val="dk1"/>
                    </a:solidFill>
                    <a:latin typeface="Anybody"/>
                    <a:ea typeface="Anybody"/>
                    <a:cs typeface="Anybody"/>
                    <a:sym typeface="Anybody"/>
                  </a:rPr>
                  <a:t>¿¿¿Aquí se puede sumar algún ejemplo gráfico???</a:t>
                </a:r>
                <a:endParaRPr sz="2100" u="sng">
                  <a:solidFill>
                    <a:schemeClr val="dk1"/>
                  </a:solidFill>
                  <a:latin typeface="Anybody"/>
                  <a:ea typeface="Anybody"/>
                  <a:cs typeface="Anybody"/>
                  <a:sym typeface="Anybody"/>
                </a:endParaRPr>
              </a:p>
            </p:txBody>
          </p:sp>
          <p:pic>
            <p:nvPicPr>
              <p:cNvPr id="610" name="Google Shape;610;p113"/>
              <p:cNvPicPr preferRelativeResize="0"/>
              <p:nvPr/>
            </p:nvPicPr>
            <p:blipFill rotWithShape="1">
              <a:blip r:embed="rId3">
                <a:alphaModFix/>
              </a:blip>
              <a:srcRect b="0" l="0" r="0" t="0"/>
              <a:stretch/>
            </p:blipFill>
            <p:spPr>
              <a:xfrm>
                <a:off x="608484" y="1972079"/>
                <a:ext cx="354971" cy="354971"/>
              </a:xfrm>
              <a:prstGeom prst="rect">
                <a:avLst/>
              </a:prstGeom>
              <a:noFill/>
              <a:ln>
                <a:noFill/>
              </a:ln>
            </p:spPr>
          </p:pic>
        </p:grpSp>
      </p:grpSp>
      <p:pic>
        <p:nvPicPr>
          <p:cNvPr id="611" name="Google Shape;611;p113"/>
          <p:cNvPicPr preferRelativeResize="0"/>
          <p:nvPr/>
        </p:nvPicPr>
        <p:blipFill rotWithShape="1">
          <a:blip r:embed="rId4">
            <a:alphaModFix/>
          </a:blip>
          <a:srcRect b="0" l="0" r="0" t="0"/>
          <a:stretch/>
        </p:blipFill>
        <p:spPr>
          <a:xfrm flipH="1" rot="10800000">
            <a:off x="2360038" y="1529661"/>
            <a:ext cx="4423914" cy="6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114"/>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t/>
            </a:r>
            <a:endParaRPr b="1" sz="3600">
              <a:solidFill>
                <a:schemeClr val="dk1"/>
              </a:solidFill>
              <a:latin typeface="Anybody"/>
              <a:ea typeface="Anybody"/>
              <a:cs typeface="Anybody"/>
              <a:sym typeface="Anybody"/>
            </a:endParaRPr>
          </a:p>
        </p:txBody>
      </p:sp>
      <p:pic>
        <p:nvPicPr>
          <p:cNvPr id="617" name="Google Shape;617;p114"/>
          <p:cNvPicPr preferRelativeResize="0"/>
          <p:nvPr/>
        </p:nvPicPr>
        <p:blipFill rotWithShape="1">
          <a:blip r:embed="rId4">
            <a:alphaModFix/>
          </a:blip>
          <a:srcRect b="0" l="0" r="0" t="0"/>
          <a:stretch/>
        </p:blipFill>
        <p:spPr>
          <a:xfrm flipH="1" rot="10800000">
            <a:off x="2360038" y="1310174"/>
            <a:ext cx="4423914" cy="64112"/>
          </a:xfrm>
          <a:prstGeom prst="rect">
            <a:avLst/>
          </a:prstGeom>
          <a:noFill/>
          <a:ln>
            <a:noFill/>
          </a:ln>
        </p:spPr>
      </p:pic>
      <p:sp>
        <p:nvSpPr>
          <p:cNvPr id="618" name="Google Shape;618;p114"/>
          <p:cNvSpPr txBox="1"/>
          <p:nvPr/>
        </p:nvSpPr>
        <p:spPr>
          <a:xfrm>
            <a:off x="683725" y="851075"/>
            <a:ext cx="747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latin typeface="Anybody"/>
              <a:ea typeface="Anybody"/>
              <a:cs typeface="Anybody"/>
              <a:sym typeface="Anybody"/>
            </a:endParaRPr>
          </a:p>
        </p:txBody>
      </p:sp>
      <p:sp>
        <p:nvSpPr>
          <p:cNvPr id="619" name="Google Shape;619;p114"/>
          <p:cNvSpPr txBox="1"/>
          <p:nvPr/>
        </p:nvSpPr>
        <p:spPr>
          <a:xfrm>
            <a:off x="1015175" y="1701600"/>
            <a:ext cx="77250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latin typeface="Anybody"/>
                <a:ea typeface="Anybody"/>
                <a:cs typeface="Anybody"/>
                <a:sym typeface="Anybody"/>
              </a:rPr>
              <a:t>Este paso está reservado a la efectiva realización de la </a:t>
            </a:r>
            <a:r>
              <a:rPr b="1" lang="en" sz="1900">
                <a:solidFill>
                  <a:schemeClr val="dk1"/>
                </a:solidFill>
                <a:highlight>
                  <a:srgbClr val="FFFF01"/>
                </a:highlight>
                <a:latin typeface="Anybody"/>
                <a:ea typeface="Anybody"/>
                <a:cs typeface="Anybody"/>
                <a:sym typeface="Anybody"/>
              </a:rPr>
              <a:t>investigación muestral</a:t>
            </a:r>
            <a:r>
              <a:rPr lang="en" sz="1900">
                <a:solidFill>
                  <a:schemeClr val="dk1"/>
                </a:solidFill>
                <a:latin typeface="Anybody"/>
                <a:ea typeface="Anybody"/>
                <a:cs typeface="Anybody"/>
                <a:sym typeface="Anybody"/>
              </a:rPr>
              <a:t>. Es decir que en este momento es cuando se realiza el estudio tendiente a obtener los valores muestrales y calcular los estadísticos.</a:t>
            </a:r>
            <a:endParaRPr sz="1900">
              <a:solidFill>
                <a:schemeClr val="dk1"/>
              </a:solidFill>
              <a:latin typeface="Anybody"/>
              <a:ea typeface="Anybody"/>
              <a:cs typeface="Anybody"/>
              <a:sym typeface="Anybody"/>
            </a:endParaRPr>
          </a:p>
        </p:txBody>
      </p:sp>
      <p:sp>
        <p:nvSpPr>
          <p:cNvPr id="620" name="Google Shape;620;p114"/>
          <p:cNvSpPr txBox="1"/>
          <p:nvPr/>
        </p:nvSpPr>
        <p:spPr>
          <a:xfrm>
            <a:off x="802450" y="143650"/>
            <a:ext cx="7676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Work Sans"/>
                <a:ea typeface="Work Sans"/>
                <a:cs typeface="Work Sans"/>
                <a:sym typeface="Work Sans"/>
              </a:rPr>
              <a:t>Obtener los datos y calcular los estadísticos</a:t>
            </a:r>
            <a:endParaRPr b="1" sz="3600">
              <a:solidFill>
                <a:schemeClr val="dk1"/>
              </a:solidFill>
              <a:latin typeface="Work Sans"/>
              <a:ea typeface="Work Sans"/>
              <a:cs typeface="Work Sans"/>
              <a:sym typeface="Work Sans"/>
            </a:endParaRPr>
          </a:p>
        </p:txBody>
      </p:sp>
      <p:sp>
        <p:nvSpPr>
          <p:cNvPr id="621" name="Google Shape;621;p114"/>
          <p:cNvSpPr/>
          <p:nvPr/>
        </p:nvSpPr>
        <p:spPr>
          <a:xfrm>
            <a:off x="555565" y="1813890"/>
            <a:ext cx="459600" cy="4572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114"/>
          <p:cNvPicPr preferRelativeResize="0"/>
          <p:nvPr/>
        </p:nvPicPr>
        <p:blipFill rotWithShape="1">
          <a:blip r:embed="rId5">
            <a:alphaModFix/>
          </a:blip>
          <a:srcRect b="0" l="0" r="0" t="0"/>
          <a:stretch/>
        </p:blipFill>
        <p:spPr>
          <a:xfrm>
            <a:off x="615409" y="1862769"/>
            <a:ext cx="354971" cy="3549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6" name="Shape 626"/>
        <p:cNvGrpSpPr/>
        <p:nvPr/>
      </p:nvGrpSpPr>
      <p:grpSpPr>
        <a:xfrm>
          <a:off x="0" y="0"/>
          <a:ext cx="0" cy="0"/>
          <a:chOff x="0" y="0"/>
          <a:chExt cx="0" cy="0"/>
        </a:xfrm>
      </p:grpSpPr>
      <p:sp>
        <p:nvSpPr>
          <p:cNvPr id="627" name="Google Shape;627;p115"/>
          <p:cNvSpPr txBox="1"/>
          <p:nvPr/>
        </p:nvSpPr>
        <p:spPr>
          <a:xfrm>
            <a:off x="0" y="319300"/>
            <a:ext cx="8449500" cy="86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Distribución Normal</a:t>
            </a:r>
            <a:endParaRPr b="1" i="0" sz="3600" u="none" cap="none" strike="noStrike">
              <a:solidFill>
                <a:srgbClr val="000000"/>
              </a:solidFill>
              <a:latin typeface="Work Sans"/>
              <a:ea typeface="Work Sans"/>
              <a:cs typeface="Work Sans"/>
              <a:sym typeface="Work Sans"/>
            </a:endParaRPr>
          </a:p>
        </p:txBody>
      </p:sp>
      <p:sp>
        <p:nvSpPr>
          <p:cNvPr id="628" name="Google Shape;628;p115"/>
          <p:cNvSpPr txBox="1"/>
          <p:nvPr/>
        </p:nvSpPr>
        <p:spPr>
          <a:xfrm>
            <a:off x="963450" y="1297590"/>
            <a:ext cx="7217100" cy="8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 sz="2100">
                <a:solidFill>
                  <a:schemeClr val="dk1"/>
                </a:solidFill>
                <a:latin typeface="Anybody"/>
                <a:ea typeface="Anybody"/>
                <a:cs typeface="Anybody"/>
                <a:sym typeface="Anybody"/>
              </a:rPr>
              <a:t>Se asignan probabilidades a los eventos después del experimento. Es decir, la a</a:t>
            </a:r>
            <a:r>
              <a:rPr b="1" lang="en" sz="2100">
                <a:solidFill>
                  <a:schemeClr val="dk1"/>
                </a:solidFill>
                <a:highlight>
                  <a:srgbClr val="FFFF01"/>
                </a:highlight>
                <a:latin typeface="Anybody"/>
                <a:ea typeface="Anybody"/>
                <a:cs typeface="Anybody"/>
                <a:sym typeface="Anybody"/>
              </a:rPr>
              <a:t>signación de probabilidades </a:t>
            </a:r>
            <a:r>
              <a:rPr lang="en" sz="2100">
                <a:solidFill>
                  <a:schemeClr val="dk1"/>
                </a:solidFill>
                <a:latin typeface="Anybody"/>
                <a:ea typeface="Anybody"/>
                <a:cs typeface="Anybody"/>
                <a:sym typeface="Anybody"/>
              </a:rPr>
              <a:t>está basada en el conocimiento de la ocurrencia de eventos que están en dependencia con el evento de estudio.</a:t>
            </a:r>
            <a:endParaRPr sz="2100">
              <a:solidFill>
                <a:schemeClr val="dk1"/>
              </a:solidFill>
              <a:latin typeface="Anybody"/>
              <a:ea typeface="Anybody"/>
              <a:cs typeface="Anybody"/>
              <a:sym typeface="Anybody"/>
            </a:endParaRPr>
          </a:p>
        </p:txBody>
      </p:sp>
      <p:pic>
        <p:nvPicPr>
          <p:cNvPr id="629" name="Google Shape;629;p115"/>
          <p:cNvPicPr preferRelativeResize="0"/>
          <p:nvPr/>
        </p:nvPicPr>
        <p:blipFill rotWithShape="1">
          <a:blip r:embed="rId4">
            <a:alphaModFix/>
          </a:blip>
          <a:srcRect b="0" l="0" r="0" t="0"/>
          <a:stretch/>
        </p:blipFill>
        <p:spPr>
          <a:xfrm flipH="1" rot="10800000">
            <a:off x="2012788" y="968911"/>
            <a:ext cx="4423914" cy="64112"/>
          </a:xfrm>
          <a:prstGeom prst="rect">
            <a:avLst/>
          </a:prstGeom>
          <a:noFill/>
          <a:ln>
            <a:noFill/>
          </a:ln>
        </p:spPr>
      </p:pic>
      <p:pic>
        <p:nvPicPr>
          <p:cNvPr id="630" name="Google Shape;630;p115"/>
          <p:cNvPicPr preferRelativeResize="0"/>
          <p:nvPr/>
        </p:nvPicPr>
        <p:blipFill rotWithShape="1">
          <a:blip r:embed="rId5">
            <a:alphaModFix/>
          </a:blip>
          <a:srcRect b="0" l="0" r="0" t="-6826"/>
          <a:stretch/>
        </p:blipFill>
        <p:spPr>
          <a:xfrm>
            <a:off x="1348950" y="3249600"/>
            <a:ext cx="3485175" cy="119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89"/>
          <p:cNvPicPr preferRelativeResize="0"/>
          <p:nvPr/>
        </p:nvPicPr>
        <p:blipFill rotWithShape="1">
          <a:blip r:embed="rId3">
            <a:alphaModFix/>
          </a:blip>
          <a:srcRect b="0" l="0" r="0" t="0"/>
          <a:stretch/>
        </p:blipFill>
        <p:spPr>
          <a:xfrm>
            <a:off x="1679300" y="1350427"/>
            <a:ext cx="2643900" cy="294450"/>
          </a:xfrm>
          <a:prstGeom prst="rect">
            <a:avLst/>
          </a:prstGeom>
          <a:noFill/>
          <a:ln>
            <a:noFill/>
          </a:ln>
        </p:spPr>
      </p:pic>
      <p:sp>
        <p:nvSpPr>
          <p:cNvPr id="376" name="Google Shape;376;p89"/>
          <p:cNvSpPr txBox="1"/>
          <p:nvPr/>
        </p:nvSpPr>
        <p:spPr>
          <a:xfrm>
            <a:off x="0" y="113980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chemeClr val="dk1"/>
                </a:solidFill>
                <a:latin typeface="Anybody"/>
                <a:ea typeface="Anybody"/>
                <a:cs typeface="Anybody"/>
                <a:sym typeface="Anybody"/>
              </a:rPr>
              <a:t>OBJETIVO</a:t>
            </a:r>
            <a:r>
              <a:rPr b="1" i="1" lang="en" sz="3600">
                <a:solidFill>
                  <a:schemeClr val="dk1"/>
                </a:solidFill>
                <a:latin typeface="Anybody"/>
                <a:ea typeface="Anybody"/>
                <a:cs typeface="Anybody"/>
                <a:sym typeface="Anybody"/>
              </a:rPr>
              <a:t>S</a:t>
            </a:r>
            <a:r>
              <a:rPr b="1" i="0" lang="en" sz="3600" u="none" cap="none" strike="noStrike">
                <a:solidFill>
                  <a:schemeClr val="dk1"/>
                </a:solidFill>
                <a:latin typeface="Anybody"/>
                <a:ea typeface="Anybody"/>
                <a:cs typeface="Anybody"/>
                <a:sym typeface="Anybody"/>
              </a:rPr>
              <a:t> DE LA </a:t>
            </a:r>
            <a:r>
              <a:rPr b="1" lang="en" sz="3600">
                <a:solidFill>
                  <a:schemeClr val="dk1"/>
                </a:solidFill>
                <a:latin typeface="Anybody"/>
                <a:ea typeface="Anybody"/>
                <a:cs typeface="Anybody"/>
                <a:sym typeface="Anybody"/>
              </a:rPr>
              <a:t>CLASE</a:t>
            </a:r>
            <a:endParaRPr b="1" i="0" sz="3600" u="none" cap="none" strike="noStrike">
              <a:solidFill>
                <a:schemeClr val="dk1"/>
              </a:solidFill>
              <a:latin typeface="Anybody"/>
              <a:ea typeface="Anybody"/>
              <a:cs typeface="Anybody"/>
              <a:sym typeface="Anybody"/>
            </a:endParaRPr>
          </a:p>
        </p:txBody>
      </p:sp>
      <p:sp>
        <p:nvSpPr>
          <p:cNvPr id="377" name="Google Shape;377;p89"/>
          <p:cNvSpPr txBox="1"/>
          <p:nvPr/>
        </p:nvSpPr>
        <p:spPr>
          <a:xfrm>
            <a:off x="2112500" y="2646813"/>
            <a:ext cx="624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Work Sans"/>
              <a:ea typeface="Work Sans"/>
              <a:cs typeface="Work Sans"/>
              <a:sym typeface="Work Sans"/>
            </a:endParaRPr>
          </a:p>
        </p:txBody>
      </p:sp>
      <p:sp>
        <p:nvSpPr>
          <p:cNvPr id="378" name="Google Shape;378;p89"/>
          <p:cNvSpPr txBox="1"/>
          <p:nvPr/>
        </p:nvSpPr>
        <p:spPr>
          <a:xfrm>
            <a:off x="0" y="2010763"/>
            <a:ext cx="9144000" cy="3981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None/>
            </a:pPr>
            <a:r>
              <a:rPr i="1" lang="en" sz="1800">
                <a:solidFill>
                  <a:schemeClr val="dk1"/>
                </a:solidFill>
                <a:highlight>
                  <a:schemeClr val="lt1"/>
                </a:highlight>
                <a:latin typeface="Anybody SemiBold"/>
                <a:ea typeface="Anybody SemiBold"/>
                <a:cs typeface="Anybody SemiBold"/>
                <a:sym typeface="Anybody SemiBold"/>
              </a:rPr>
              <a:t>Al finalizar esta lecture estarás en la </a:t>
            </a:r>
            <a:r>
              <a:rPr i="1" lang="en" sz="1800">
                <a:solidFill>
                  <a:schemeClr val="dk1"/>
                </a:solidFill>
                <a:highlight>
                  <a:schemeClr val="lt1"/>
                </a:highlight>
                <a:latin typeface="Anybody SemiBold"/>
                <a:ea typeface="Anybody SemiBold"/>
                <a:cs typeface="Anybody SemiBold"/>
                <a:sym typeface="Anybody SemiBold"/>
              </a:rPr>
              <a:t>capacidad</a:t>
            </a:r>
            <a:r>
              <a:rPr i="1" lang="en" sz="1800">
                <a:solidFill>
                  <a:schemeClr val="dk1"/>
                </a:solidFill>
                <a:highlight>
                  <a:schemeClr val="lt1"/>
                </a:highlight>
                <a:latin typeface="Anybody SemiBold"/>
                <a:ea typeface="Anybody SemiBold"/>
                <a:cs typeface="Anybody SemiBold"/>
                <a:sym typeface="Anybody SemiBold"/>
              </a:rPr>
              <a:t> de…</a:t>
            </a:r>
            <a:endParaRPr i="1" sz="1800">
              <a:solidFill>
                <a:schemeClr val="dk1"/>
              </a:solidFill>
              <a:highlight>
                <a:schemeClr val="lt1"/>
              </a:highlight>
              <a:latin typeface="Anybody SemiBold"/>
              <a:ea typeface="Anybody SemiBold"/>
              <a:cs typeface="Anybody SemiBold"/>
              <a:sym typeface="Anybody SemiBold"/>
            </a:endParaRPr>
          </a:p>
        </p:txBody>
      </p:sp>
      <p:sp>
        <p:nvSpPr>
          <p:cNvPr id="379" name="Google Shape;379;p89"/>
          <p:cNvSpPr txBox="1"/>
          <p:nvPr/>
        </p:nvSpPr>
        <p:spPr>
          <a:xfrm>
            <a:off x="1972975" y="4348425"/>
            <a:ext cx="5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0" name="Google Shape;380;p89"/>
          <p:cNvSpPr txBox="1"/>
          <p:nvPr/>
        </p:nvSpPr>
        <p:spPr>
          <a:xfrm>
            <a:off x="1629400" y="2931825"/>
            <a:ext cx="68907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1F1F1F"/>
              </a:buClr>
              <a:buSzPts val="2000"/>
              <a:buFont typeface="Anybody"/>
              <a:buChar char="➜"/>
            </a:pPr>
            <a:r>
              <a:rPr b="1" lang="en" sz="2000">
                <a:solidFill>
                  <a:srgbClr val="1F1F1F"/>
                </a:solidFill>
                <a:highlight>
                  <a:srgbClr val="FFFF01"/>
                </a:highlight>
                <a:latin typeface="Anybody"/>
                <a:ea typeface="Anybody"/>
                <a:cs typeface="Anybody"/>
                <a:sym typeface="Anybody"/>
              </a:rPr>
              <a:t>Usar</a:t>
            </a:r>
            <a:r>
              <a:rPr lang="en" sz="2000">
                <a:solidFill>
                  <a:srgbClr val="1F1F1F"/>
                </a:solidFill>
                <a:highlight>
                  <a:srgbClr val="FFFFFF"/>
                </a:highlight>
                <a:latin typeface="Anybody"/>
                <a:ea typeface="Anybody"/>
                <a:cs typeface="Anybody"/>
                <a:sym typeface="Anybody"/>
              </a:rPr>
              <a:t> los conceptos de Tests Estadísticos y Pruebas de Hipótesis</a:t>
            </a:r>
            <a:endParaRPr sz="2000">
              <a:solidFill>
                <a:srgbClr val="1F1F1F"/>
              </a:solidFill>
              <a:highlight>
                <a:srgbClr val="FFFFFF"/>
              </a:highlight>
              <a:latin typeface="Anybody"/>
              <a:ea typeface="Anybody"/>
              <a:cs typeface="Anybody"/>
              <a:sym typeface="Anybo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116"/>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t-Student</a:t>
            </a:r>
            <a:endParaRPr b="1" i="0" sz="3600" u="none" cap="none" strike="noStrike">
              <a:solidFill>
                <a:srgbClr val="000000"/>
              </a:solidFill>
              <a:latin typeface="Work Sans"/>
              <a:ea typeface="Work Sans"/>
              <a:cs typeface="Work Sans"/>
              <a:sym typeface="Work Sans"/>
            </a:endParaRPr>
          </a:p>
        </p:txBody>
      </p:sp>
      <p:pic>
        <p:nvPicPr>
          <p:cNvPr id="636" name="Google Shape;636;p116"/>
          <p:cNvPicPr preferRelativeResize="0"/>
          <p:nvPr/>
        </p:nvPicPr>
        <p:blipFill>
          <a:blip r:embed="rId4">
            <a:alphaModFix/>
          </a:blip>
          <a:stretch>
            <a:fillRect/>
          </a:stretch>
        </p:blipFill>
        <p:spPr>
          <a:xfrm>
            <a:off x="3152775" y="1895875"/>
            <a:ext cx="2838450" cy="2190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117"/>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Chi Cuadrado</a:t>
            </a:r>
            <a:endParaRPr b="1" i="0" sz="3600" u="none" cap="none" strike="noStrike">
              <a:solidFill>
                <a:srgbClr val="000000"/>
              </a:solidFill>
              <a:latin typeface="Work Sans"/>
              <a:ea typeface="Work Sans"/>
              <a:cs typeface="Work Sans"/>
              <a:sym typeface="Work Sans"/>
            </a:endParaRPr>
          </a:p>
        </p:txBody>
      </p:sp>
      <p:pic>
        <p:nvPicPr>
          <p:cNvPr id="642" name="Google Shape;642;p117"/>
          <p:cNvPicPr preferRelativeResize="0"/>
          <p:nvPr/>
        </p:nvPicPr>
        <p:blipFill rotWithShape="1">
          <a:blip r:embed="rId4">
            <a:alphaModFix/>
          </a:blip>
          <a:srcRect b="0" l="-3240" r="3240" t="0"/>
          <a:stretch/>
        </p:blipFill>
        <p:spPr>
          <a:xfrm>
            <a:off x="2266950" y="2045300"/>
            <a:ext cx="4610100" cy="1581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18"/>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Determinar la decisión estadística</a:t>
            </a:r>
            <a:endParaRPr b="1" i="0" sz="3000" u="none" cap="none" strike="noStrike">
              <a:solidFill>
                <a:srgbClr val="000000"/>
              </a:solidFill>
              <a:highlight>
                <a:srgbClr val="FFFF01"/>
              </a:highlight>
              <a:latin typeface="Anybody"/>
              <a:ea typeface="Anybody"/>
              <a:cs typeface="Anybody"/>
              <a:sym typeface="Anybody"/>
            </a:endParaRPr>
          </a:p>
        </p:txBody>
      </p:sp>
      <p:sp>
        <p:nvSpPr>
          <p:cNvPr id="648" name="Google Shape;648;p118"/>
          <p:cNvSpPr txBox="1"/>
          <p:nvPr/>
        </p:nvSpPr>
        <p:spPr>
          <a:xfrm>
            <a:off x="851650" y="1897550"/>
            <a:ext cx="7261500" cy="268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800">
                <a:latin typeface="Anybody"/>
                <a:ea typeface="Anybody"/>
                <a:cs typeface="Anybody"/>
                <a:sym typeface="Anybody"/>
              </a:rPr>
              <a:t>Se determina la decisión de la prueba de hipótesis</a:t>
            </a:r>
            <a:endParaRPr sz="1800">
              <a:latin typeface="Anybody"/>
              <a:ea typeface="Anybody"/>
              <a:cs typeface="Anybody"/>
              <a:sym typeface="Anybody"/>
            </a:endParaRPr>
          </a:p>
          <a:p>
            <a:pPr indent="0" lvl="0" marL="0" rtl="0" algn="just">
              <a:lnSpc>
                <a:spcPct val="115000"/>
              </a:lnSpc>
              <a:spcBef>
                <a:spcPts val="1200"/>
              </a:spcBef>
              <a:spcAft>
                <a:spcPts val="0"/>
              </a:spcAft>
              <a:buNone/>
            </a:pPr>
            <a:r>
              <a:rPr lang="en" sz="1800">
                <a:latin typeface="Anybody"/>
                <a:ea typeface="Anybody"/>
                <a:cs typeface="Anybody"/>
                <a:sym typeface="Anybody"/>
              </a:rPr>
              <a:t>- si z1 &gt; zc entonces z1 cae en la “</a:t>
            </a:r>
            <a:r>
              <a:rPr b="1" lang="en" sz="1800">
                <a:highlight>
                  <a:srgbClr val="FFFF01"/>
                </a:highlight>
                <a:latin typeface="Anybody"/>
                <a:ea typeface="Anybody"/>
                <a:cs typeface="Anybody"/>
                <a:sym typeface="Anybody"/>
              </a:rPr>
              <a:t>zona de rechazo</a:t>
            </a:r>
            <a:r>
              <a:rPr lang="en" sz="1800">
                <a:latin typeface="Anybody"/>
                <a:ea typeface="Anybody"/>
                <a:cs typeface="Anybody"/>
                <a:sym typeface="Anybody"/>
              </a:rPr>
              <a:t>” y se considera que las diferencias entre z1 y zc son significativas entonces Rechazo la Hipótesis nula.</a:t>
            </a:r>
            <a:endParaRPr sz="1800">
              <a:latin typeface="Anybody"/>
              <a:ea typeface="Anybody"/>
              <a:cs typeface="Anybody"/>
              <a:sym typeface="Anybody"/>
            </a:endParaRPr>
          </a:p>
          <a:p>
            <a:pPr indent="0" lvl="0" marL="0" rtl="0" algn="just">
              <a:lnSpc>
                <a:spcPct val="115000"/>
              </a:lnSpc>
              <a:spcBef>
                <a:spcPts val="1200"/>
              </a:spcBef>
              <a:spcAft>
                <a:spcPts val="1200"/>
              </a:spcAft>
              <a:buNone/>
            </a:pPr>
            <a:r>
              <a:rPr lang="en" sz="1800">
                <a:latin typeface="Anybody"/>
                <a:ea typeface="Anybody"/>
                <a:cs typeface="Anybody"/>
                <a:sym typeface="Anybody"/>
              </a:rPr>
              <a:t>- si z1 ≤ zc entonces z1 cae en la “</a:t>
            </a:r>
            <a:r>
              <a:rPr b="1" lang="en" sz="1800">
                <a:highlight>
                  <a:srgbClr val="FFFF01"/>
                </a:highlight>
                <a:latin typeface="Anybody"/>
                <a:ea typeface="Anybody"/>
                <a:cs typeface="Anybody"/>
                <a:sym typeface="Anybody"/>
              </a:rPr>
              <a:t>zona de no rechazo</a:t>
            </a:r>
            <a:r>
              <a:rPr lang="en" sz="1800">
                <a:latin typeface="Anybody"/>
                <a:ea typeface="Anybody"/>
                <a:cs typeface="Anybody"/>
                <a:sym typeface="Anybody"/>
              </a:rPr>
              <a:t>” y se considera que las diferencias entre z1 y zc no son significativas entonces No Rechazo la Hipótesis nula.</a:t>
            </a:r>
            <a:endParaRPr sz="1800">
              <a:latin typeface="Anybody"/>
              <a:ea typeface="Anybody"/>
              <a:cs typeface="Anybody"/>
              <a:sym typeface="Anybody"/>
            </a:endParaRPr>
          </a:p>
        </p:txBody>
      </p:sp>
      <p:pic>
        <p:nvPicPr>
          <p:cNvPr id="649" name="Google Shape;649;p118"/>
          <p:cNvPicPr preferRelativeResize="0"/>
          <p:nvPr/>
        </p:nvPicPr>
        <p:blipFill rotWithShape="1">
          <a:blip r:embed="rId3">
            <a:alphaModFix/>
          </a:blip>
          <a:srcRect b="0" l="0" r="0" t="0"/>
          <a:stretch/>
        </p:blipFill>
        <p:spPr>
          <a:xfrm flipH="1" rot="10800000">
            <a:off x="854363" y="1393801"/>
            <a:ext cx="7435273" cy="10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9"/>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chemeClr val="dk1"/>
                </a:solidFill>
                <a:highlight>
                  <a:srgbClr val="FFFF01"/>
                </a:highlight>
                <a:latin typeface="Anybody"/>
                <a:ea typeface="Anybody"/>
                <a:cs typeface="Anybody"/>
                <a:sym typeface="Anybody"/>
              </a:rPr>
              <a:t>Pruebas de una cola</a:t>
            </a:r>
            <a:endParaRPr b="1" i="0" sz="3600" u="none" cap="none" strike="noStrike">
              <a:solidFill>
                <a:srgbClr val="000000"/>
              </a:solidFill>
              <a:highlight>
                <a:srgbClr val="FFFF01"/>
              </a:highlight>
              <a:latin typeface="Anybody"/>
              <a:ea typeface="Anybody"/>
              <a:cs typeface="Anybody"/>
              <a:sym typeface="Anybody"/>
            </a:endParaRPr>
          </a:p>
        </p:txBody>
      </p:sp>
      <p:sp>
        <p:nvSpPr>
          <p:cNvPr id="655" name="Google Shape;655;p119"/>
          <p:cNvSpPr txBox="1"/>
          <p:nvPr/>
        </p:nvSpPr>
        <p:spPr>
          <a:xfrm>
            <a:off x="806850" y="1837750"/>
            <a:ext cx="753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nybody"/>
                <a:ea typeface="Anybody"/>
                <a:cs typeface="Anybody"/>
                <a:sym typeface="Anybody"/>
              </a:rPr>
              <a:t>Cuando nos encontramos frente a una prueba de hipótesis del tipo: "H0: μ&lt;= x" y "H1: μ&gt; x" o "H0: μ&gt;= x" y "H1: μ&lt; x" , la denominamos </a:t>
            </a:r>
            <a:r>
              <a:rPr b="1" lang="en" sz="2000">
                <a:solidFill>
                  <a:srgbClr val="1F1F1F"/>
                </a:solidFill>
                <a:highlight>
                  <a:srgbClr val="FFFF01"/>
                </a:highlight>
                <a:latin typeface="Anybody"/>
                <a:ea typeface="Anybody"/>
                <a:cs typeface="Anybody"/>
                <a:sym typeface="Anybody"/>
              </a:rPr>
              <a:t>prueba de una cola.</a:t>
            </a:r>
            <a:endParaRPr b="1" sz="2000">
              <a:solidFill>
                <a:srgbClr val="1F1F1F"/>
              </a:solidFill>
              <a:highlight>
                <a:srgbClr val="FFFF01"/>
              </a:highlight>
              <a:latin typeface="Anybody"/>
              <a:ea typeface="Anybody"/>
              <a:cs typeface="Anybody"/>
              <a:sym typeface="Anybod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20"/>
          <p:cNvSpPr txBox="1"/>
          <p:nvPr/>
        </p:nvSpPr>
        <p:spPr>
          <a:xfrm>
            <a:off x="0" y="754375"/>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000">
                <a:solidFill>
                  <a:schemeClr val="dk1"/>
                </a:solidFill>
                <a:highlight>
                  <a:srgbClr val="FFFF01"/>
                </a:highlight>
                <a:latin typeface="Anybody"/>
                <a:ea typeface="Anybody"/>
                <a:cs typeface="Anybody"/>
                <a:sym typeface="Anybody"/>
              </a:rPr>
              <a:t>Pruebas de dos colas</a:t>
            </a:r>
            <a:endParaRPr b="1" i="0" sz="3000" u="none" cap="none" strike="noStrike">
              <a:solidFill>
                <a:srgbClr val="000000"/>
              </a:solidFill>
              <a:highlight>
                <a:srgbClr val="FFFF01"/>
              </a:highlight>
              <a:latin typeface="Anybody"/>
              <a:ea typeface="Anybody"/>
              <a:cs typeface="Anybody"/>
              <a:sym typeface="Anybody"/>
            </a:endParaRPr>
          </a:p>
        </p:txBody>
      </p:sp>
      <p:sp>
        <p:nvSpPr>
          <p:cNvPr id="661" name="Google Shape;661;p120"/>
          <p:cNvSpPr txBox="1"/>
          <p:nvPr/>
        </p:nvSpPr>
        <p:spPr>
          <a:xfrm>
            <a:off x="1288500" y="1743475"/>
            <a:ext cx="6567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ybody"/>
                <a:ea typeface="Anybody"/>
                <a:cs typeface="Anybody"/>
                <a:sym typeface="Anybody"/>
              </a:rPr>
              <a:t>Cuando nos encontramos frente a una prueba de hipótesis del tipo: "H0: μ= x" y "H1: μ!= 1x", la denominamos </a:t>
            </a:r>
            <a:r>
              <a:rPr b="1" lang="en" sz="1900">
                <a:highlight>
                  <a:srgbClr val="FFFF01"/>
                </a:highlight>
                <a:latin typeface="Anybody"/>
                <a:ea typeface="Anybody"/>
                <a:cs typeface="Anybody"/>
                <a:sym typeface="Anybody"/>
              </a:rPr>
              <a:t>prueba de dos colas.</a:t>
            </a:r>
            <a:endParaRPr b="1" sz="1900">
              <a:highlight>
                <a:srgbClr val="FFFF01"/>
              </a:highlight>
              <a:latin typeface="Anybody"/>
              <a:ea typeface="Anybody"/>
              <a:cs typeface="Anybody"/>
              <a:sym typeface="Anybod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121"/>
          <p:cNvPicPr preferRelativeResize="0"/>
          <p:nvPr/>
        </p:nvPicPr>
        <p:blipFill rotWithShape="1">
          <a:blip r:embed="rId3">
            <a:alphaModFix/>
          </a:blip>
          <a:srcRect b="0" l="0" r="0" t="0"/>
          <a:stretch/>
        </p:blipFill>
        <p:spPr>
          <a:xfrm>
            <a:off x="-92675" y="-61813"/>
            <a:ext cx="9236675" cy="6160762"/>
          </a:xfrm>
          <a:prstGeom prst="rect">
            <a:avLst/>
          </a:prstGeom>
          <a:noFill/>
          <a:ln>
            <a:noFill/>
          </a:ln>
        </p:spPr>
      </p:pic>
      <p:sp>
        <p:nvSpPr>
          <p:cNvPr id="667" name="Google Shape;667;p121"/>
          <p:cNvSpPr txBox="1"/>
          <p:nvPr/>
        </p:nvSpPr>
        <p:spPr>
          <a:xfrm>
            <a:off x="1208100" y="1404450"/>
            <a:ext cx="6727800" cy="233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i="0" sz="4800" u="none" cap="none" strike="noStrike">
              <a:solidFill>
                <a:srgbClr val="FFFF00"/>
              </a:solidFill>
              <a:latin typeface="Anybody ExtraBold"/>
              <a:ea typeface="Anybody ExtraBold"/>
              <a:cs typeface="Anybody ExtraBold"/>
              <a:sym typeface="Anybody ExtraBold"/>
            </a:endParaRPr>
          </a:p>
          <a:p>
            <a:pPr indent="0" lvl="0" marL="0" marR="0" rtl="0" algn="ctr">
              <a:lnSpc>
                <a:spcPct val="100000"/>
              </a:lnSpc>
              <a:spcBef>
                <a:spcPts val="0"/>
              </a:spcBef>
              <a:spcAft>
                <a:spcPts val="0"/>
              </a:spcAft>
              <a:buClr>
                <a:srgbClr val="000000"/>
              </a:buClr>
              <a:buSzPts val="3600"/>
              <a:buFont typeface="Arial"/>
              <a:buNone/>
            </a:pPr>
            <a:r>
              <a:rPr lang="en" sz="4800">
                <a:solidFill>
                  <a:srgbClr val="FFFF00"/>
                </a:solidFill>
                <a:latin typeface="Anybody ExtraBold"/>
                <a:ea typeface="Anybody ExtraBold"/>
                <a:cs typeface="Anybody ExtraBold"/>
                <a:sym typeface="Anybody ExtraBold"/>
              </a:rPr>
              <a:t>¿ P R E G U N T A S ?</a:t>
            </a:r>
            <a:endParaRPr i="0" sz="4800" u="none" cap="none" strike="noStrike">
              <a:solidFill>
                <a:srgbClr val="FFFF00"/>
              </a:solidFill>
              <a:latin typeface="Anybody ExtraBold"/>
              <a:ea typeface="Anybody ExtraBold"/>
              <a:cs typeface="Anybody ExtraBold"/>
              <a:sym typeface="Anybody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671" name="Shape 671"/>
        <p:cNvGrpSpPr/>
        <p:nvPr/>
      </p:nvGrpSpPr>
      <p:grpSpPr>
        <a:xfrm>
          <a:off x="0" y="0"/>
          <a:ext cx="0" cy="0"/>
          <a:chOff x="0" y="0"/>
          <a:chExt cx="0" cy="0"/>
        </a:xfrm>
      </p:grpSpPr>
      <p:sp>
        <p:nvSpPr>
          <p:cNvPr id="672" name="Google Shape;672;p122"/>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5000">
                <a:solidFill>
                  <a:schemeClr val="dk1"/>
                </a:solidFill>
                <a:latin typeface="Anybody"/>
                <a:ea typeface="Anybody"/>
                <a:cs typeface="Anybody"/>
                <a:sym typeface="Anybody"/>
              </a:rPr>
              <a:t>Resumen</a:t>
            </a:r>
            <a:endParaRPr b="1" i="0" sz="5000" u="none" cap="none" strike="noStrike">
              <a:solidFill>
                <a:schemeClr val="dk1"/>
              </a:solidFill>
              <a:latin typeface="Anybody"/>
              <a:ea typeface="Anybody"/>
              <a:cs typeface="Anybody"/>
              <a:sym typeface="Anybod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sp>
        <p:nvSpPr>
          <p:cNvPr id="677" name="Google Shape;677;p123"/>
          <p:cNvSpPr txBox="1"/>
          <p:nvPr/>
        </p:nvSpPr>
        <p:spPr>
          <a:xfrm>
            <a:off x="862800" y="433500"/>
            <a:ext cx="7418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Resumen </a:t>
            </a:r>
            <a:endParaRPr b="1" i="0" sz="2200" u="none" cap="none" strike="noStrike">
              <a:solidFill>
                <a:srgbClr val="000000"/>
              </a:solidFill>
              <a:latin typeface="Lato"/>
              <a:ea typeface="Lato"/>
              <a:cs typeface="Lato"/>
              <a:sym typeface="Lato"/>
            </a:endParaRPr>
          </a:p>
        </p:txBody>
      </p:sp>
      <p:grpSp>
        <p:nvGrpSpPr>
          <p:cNvPr id="678" name="Google Shape;678;p123"/>
          <p:cNvGrpSpPr/>
          <p:nvPr/>
        </p:nvGrpSpPr>
        <p:grpSpPr>
          <a:xfrm>
            <a:off x="127902" y="1129250"/>
            <a:ext cx="8656698" cy="770400"/>
            <a:chOff x="127902" y="1129250"/>
            <a:chExt cx="8656698" cy="770400"/>
          </a:xfrm>
        </p:grpSpPr>
        <p:sp>
          <p:nvSpPr>
            <p:cNvPr id="679" name="Google Shape;679;p123"/>
            <p:cNvSpPr txBox="1"/>
            <p:nvPr/>
          </p:nvSpPr>
          <p:spPr>
            <a:xfrm>
              <a:off x="459600" y="1129250"/>
              <a:ext cx="8325000" cy="770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latin typeface="Work Sans Light"/>
                <a:ea typeface="Work Sans Light"/>
                <a:cs typeface="Work Sans Light"/>
                <a:sym typeface="Work Sans Light"/>
              </a:endParaRPr>
            </a:p>
          </p:txBody>
        </p:sp>
        <p:pic>
          <p:nvPicPr>
            <p:cNvPr id="680" name="Google Shape;680;p123"/>
            <p:cNvPicPr preferRelativeResize="0"/>
            <p:nvPr/>
          </p:nvPicPr>
          <p:blipFill rotWithShape="1">
            <a:blip r:embed="rId3">
              <a:alphaModFix/>
            </a:blip>
            <a:srcRect b="0" l="0" r="0" t="0"/>
            <a:stretch/>
          </p:blipFill>
          <p:spPr>
            <a:xfrm>
              <a:off x="127902" y="1244277"/>
              <a:ext cx="278250" cy="278250"/>
            </a:xfrm>
            <a:prstGeom prst="rect">
              <a:avLst/>
            </a:prstGeom>
            <a:noFill/>
            <a:ln>
              <a:noFill/>
            </a:ln>
          </p:spPr>
        </p:pic>
      </p:grpSp>
      <p:grpSp>
        <p:nvGrpSpPr>
          <p:cNvPr id="681" name="Google Shape;681;p123"/>
          <p:cNvGrpSpPr/>
          <p:nvPr/>
        </p:nvGrpSpPr>
        <p:grpSpPr>
          <a:xfrm>
            <a:off x="127902" y="2360991"/>
            <a:ext cx="8656698" cy="770400"/>
            <a:chOff x="127902" y="1801341"/>
            <a:chExt cx="8656698" cy="770400"/>
          </a:xfrm>
        </p:grpSpPr>
        <p:pic>
          <p:nvPicPr>
            <p:cNvPr id="682" name="Google Shape;682;p123"/>
            <p:cNvPicPr preferRelativeResize="0"/>
            <p:nvPr/>
          </p:nvPicPr>
          <p:blipFill rotWithShape="1">
            <a:blip r:embed="rId3">
              <a:alphaModFix/>
            </a:blip>
            <a:srcRect b="0" l="0" r="0" t="0"/>
            <a:stretch/>
          </p:blipFill>
          <p:spPr>
            <a:xfrm>
              <a:off x="127902" y="1934502"/>
              <a:ext cx="278250" cy="278250"/>
            </a:xfrm>
            <a:prstGeom prst="rect">
              <a:avLst/>
            </a:prstGeom>
            <a:noFill/>
            <a:ln>
              <a:noFill/>
            </a:ln>
          </p:spPr>
        </p:pic>
        <p:sp>
          <p:nvSpPr>
            <p:cNvPr id="683" name="Google Shape;683;p123"/>
            <p:cNvSpPr txBox="1"/>
            <p:nvPr/>
          </p:nvSpPr>
          <p:spPr>
            <a:xfrm>
              <a:off x="459600" y="1801341"/>
              <a:ext cx="8325000" cy="77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1800">
                <a:solidFill>
                  <a:schemeClr val="dk1"/>
                </a:solidFill>
                <a:highlight>
                  <a:schemeClr val="lt1"/>
                </a:highlight>
                <a:latin typeface="Work Sans Light"/>
                <a:ea typeface="Work Sans Light"/>
                <a:cs typeface="Work Sans Light"/>
                <a:sym typeface="Work Sans Light"/>
              </a:endParaRPr>
            </a:p>
          </p:txBody>
        </p:sp>
      </p:grpSp>
      <p:grpSp>
        <p:nvGrpSpPr>
          <p:cNvPr id="684" name="Google Shape;684;p123"/>
          <p:cNvGrpSpPr/>
          <p:nvPr/>
        </p:nvGrpSpPr>
        <p:grpSpPr>
          <a:xfrm>
            <a:off x="127902" y="3592750"/>
            <a:ext cx="8656698" cy="590700"/>
            <a:chOff x="127902" y="2891100"/>
            <a:chExt cx="8656698" cy="590700"/>
          </a:xfrm>
        </p:grpSpPr>
        <p:pic>
          <p:nvPicPr>
            <p:cNvPr id="685" name="Google Shape;685;p123"/>
            <p:cNvPicPr preferRelativeResize="0"/>
            <p:nvPr/>
          </p:nvPicPr>
          <p:blipFill rotWithShape="1">
            <a:blip r:embed="rId3">
              <a:alphaModFix/>
            </a:blip>
            <a:srcRect b="0" l="0" r="0" t="0"/>
            <a:stretch/>
          </p:blipFill>
          <p:spPr>
            <a:xfrm>
              <a:off x="127902" y="2996302"/>
              <a:ext cx="278250" cy="278250"/>
            </a:xfrm>
            <a:prstGeom prst="rect">
              <a:avLst/>
            </a:prstGeom>
            <a:noFill/>
            <a:ln>
              <a:noFill/>
            </a:ln>
          </p:spPr>
        </p:pic>
        <p:sp>
          <p:nvSpPr>
            <p:cNvPr id="686" name="Google Shape;686;p123"/>
            <p:cNvSpPr txBox="1"/>
            <p:nvPr/>
          </p:nvSpPr>
          <p:spPr>
            <a:xfrm>
              <a:off x="459600" y="2891100"/>
              <a:ext cx="8325000" cy="5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2000"/>
                <a:buFont typeface="Arial"/>
                <a:buNone/>
              </a:pPr>
              <a:r>
                <a:rPr lang="en" sz="1800">
                  <a:solidFill>
                    <a:schemeClr val="dk1"/>
                  </a:solidFill>
                  <a:latin typeface="Work Sans SemiBold"/>
                  <a:ea typeface="Work Sans SemiBold"/>
                  <a:cs typeface="Work Sans SemiBold"/>
                  <a:sym typeface="Work Sans SemiBold"/>
                </a:rPr>
                <a:t>TEMA |</a:t>
              </a:r>
              <a:r>
                <a:rPr lang="en" sz="1800">
                  <a:solidFill>
                    <a:schemeClr val="dk1"/>
                  </a:solidFill>
                  <a:latin typeface="Work Sans Light"/>
                  <a:ea typeface="Work Sans Light"/>
                  <a:cs typeface="Work Sans Light"/>
                  <a:sym typeface="Work Sans Light"/>
                </a:rPr>
                <a:t> …..</a:t>
              </a:r>
              <a:endParaRPr sz="2000">
                <a:solidFill>
                  <a:schemeClr val="dk1"/>
                </a:solidFill>
                <a:highlight>
                  <a:schemeClr val="lt1"/>
                </a:highlight>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1000"/>
                                        <p:tgtEl>
                                          <p:spTgt spid="6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1000"/>
                                        <p:tgtEl>
                                          <p:spTgt spid="6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24"/>
          <p:cNvSpPr txBox="1"/>
          <p:nvPr/>
        </p:nvSpPr>
        <p:spPr>
          <a:xfrm flipH="1" rot="-60343">
            <a:off x="1674899" y="923272"/>
            <a:ext cx="5794193" cy="1597744"/>
          </a:xfrm>
          <a:prstGeom prst="rect">
            <a:avLst/>
          </a:prstGeom>
          <a:noFill/>
          <a:ln>
            <a:noFill/>
          </a:ln>
        </p:spPr>
        <p:txBody>
          <a:bodyPr anchorCtr="0" anchor="ctr" bIns="91425" lIns="91425" spcFirstLastPara="1" rIns="91425" wrap="square" tIns="91425">
            <a:spAutoFit/>
          </a:bodyPr>
          <a:lstStyle/>
          <a:p>
            <a:pPr indent="0" lvl="0" marL="0" rtl="0" algn="ctr">
              <a:lnSpc>
                <a:spcPct val="85000"/>
              </a:lnSpc>
              <a:spcBef>
                <a:spcPts val="0"/>
              </a:spcBef>
              <a:spcAft>
                <a:spcPts val="0"/>
              </a:spcAft>
              <a:buClr>
                <a:schemeClr val="dk1"/>
              </a:buClr>
              <a:buSzPts val="1200"/>
              <a:buFont typeface="Arial"/>
              <a:buNone/>
            </a:pPr>
            <a:r>
              <a:rPr b="1" lang="en" sz="5400">
                <a:solidFill>
                  <a:srgbClr val="222222"/>
                </a:solidFill>
                <a:latin typeface="Anybody"/>
                <a:ea typeface="Anybody"/>
                <a:cs typeface="Anybody"/>
                <a:sym typeface="Anybody"/>
              </a:rPr>
              <a:t>¿Alguien dijo Homework?</a:t>
            </a:r>
            <a:endParaRPr sz="5400">
              <a:solidFill>
                <a:srgbClr val="222222"/>
              </a:solidFill>
              <a:latin typeface="Anybody Black"/>
              <a:ea typeface="Anybody Black"/>
              <a:cs typeface="Anybody Black"/>
              <a:sym typeface="Anybody Black"/>
            </a:endParaRPr>
          </a:p>
        </p:txBody>
      </p:sp>
      <p:sp>
        <p:nvSpPr>
          <p:cNvPr id="692" name="Google Shape;692;p124"/>
          <p:cNvSpPr/>
          <p:nvPr/>
        </p:nvSpPr>
        <p:spPr>
          <a:xfrm rot="59969">
            <a:off x="1828840" y="2398999"/>
            <a:ext cx="5486335" cy="457272"/>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rgbClr val="54E7C2"/>
              </a:solidFill>
              <a:latin typeface="Inter Medium"/>
              <a:ea typeface="Inter Medium"/>
              <a:cs typeface="Inter Medium"/>
              <a:sym typeface="Inter Medium"/>
            </a:endParaRPr>
          </a:p>
        </p:txBody>
      </p:sp>
      <p:pic>
        <p:nvPicPr>
          <p:cNvPr id="693" name="Google Shape;693;p124"/>
          <p:cNvPicPr preferRelativeResize="0"/>
          <p:nvPr/>
        </p:nvPicPr>
        <p:blipFill>
          <a:blip r:embed="rId4">
            <a:alphaModFix/>
          </a:blip>
          <a:stretch>
            <a:fillRect/>
          </a:stretch>
        </p:blipFill>
        <p:spPr>
          <a:xfrm>
            <a:off x="3635026" y="2351175"/>
            <a:ext cx="2315198" cy="2051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pic>
        <p:nvPicPr>
          <p:cNvPr id="698" name="Google Shape;698;p125"/>
          <p:cNvPicPr preferRelativeResize="0"/>
          <p:nvPr/>
        </p:nvPicPr>
        <p:blipFill rotWithShape="1">
          <a:blip r:embed="rId4">
            <a:alphaModFix/>
          </a:blip>
          <a:srcRect b="24384"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4000"/>
              </a:srgbClr>
            </a:outerShdw>
          </a:effectLst>
        </p:spPr>
      </p:pic>
      <p:sp>
        <p:nvSpPr>
          <p:cNvPr id="699" name="Google Shape;699;p125"/>
          <p:cNvSpPr txBox="1"/>
          <p:nvPr/>
        </p:nvSpPr>
        <p:spPr>
          <a:xfrm>
            <a:off x="4152625" y="1811975"/>
            <a:ext cx="4393200" cy="4617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b="1" lang="en" sz="2400">
                <a:solidFill>
                  <a:srgbClr val="FAFAFA"/>
                </a:solidFill>
                <a:latin typeface="Anybody"/>
                <a:ea typeface="Anybody"/>
                <a:cs typeface="Anybody"/>
                <a:sym typeface="Anybody"/>
              </a:rPr>
              <a:t>Próxima lecture</a:t>
            </a:r>
            <a:endParaRPr b="1" sz="2400">
              <a:solidFill>
                <a:srgbClr val="FAFAFA"/>
              </a:solidFill>
              <a:latin typeface="Anybody"/>
              <a:ea typeface="Anybody"/>
              <a:cs typeface="Anybody"/>
              <a:sym typeface="Anybody"/>
            </a:endParaRPr>
          </a:p>
        </p:txBody>
      </p:sp>
      <p:sp>
        <p:nvSpPr>
          <p:cNvPr id="700" name="Google Shape;700;p125"/>
          <p:cNvSpPr txBox="1"/>
          <p:nvPr/>
        </p:nvSpPr>
        <p:spPr>
          <a:xfrm>
            <a:off x="4152613" y="2140800"/>
            <a:ext cx="4771800" cy="1524000"/>
          </a:xfrm>
          <a:prstGeom prst="rect">
            <a:avLst/>
          </a:prstGeom>
          <a:noFill/>
          <a:ln>
            <a:noFill/>
          </a:ln>
          <a:effectLst>
            <a:outerShdw blurRad="57150" rotWithShape="0" algn="bl" dir="5400000" dist="19050">
              <a:srgbClr val="000000">
                <a:alpha val="50000"/>
              </a:srgbClr>
            </a:outerShdw>
          </a:effectLst>
        </p:spPr>
        <p:txBody>
          <a:bodyPr anchorCtr="0" anchor="t" bIns="45725" lIns="45725" spcFirstLastPara="1" rIns="46600" wrap="square" tIns="45725">
            <a:spAutoFit/>
          </a:bodyPr>
          <a:lstStyle/>
          <a:p>
            <a:pPr indent="0" lvl="0" marL="457200" rtl="0" algn="l">
              <a:lnSpc>
                <a:spcPct val="100000"/>
              </a:lnSpc>
              <a:spcBef>
                <a:spcPts val="0"/>
              </a:spcBef>
              <a:spcAft>
                <a:spcPts val="0"/>
              </a:spcAft>
              <a:buNone/>
            </a:pPr>
            <a:r>
              <a:rPr lang="en" sz="3100">
                <a:solidFill>
                  <a:srgbClr val="FFFF01"/>
                </a:solidFill>
                <a:latin typeface="Anybody Black"/>
                <a:ea typeface="Anybody Black"/>
                <a:cs typeface="Anybody Black"/>
                <a:sym typeface="Anybody Black"/>
              </a:rPr>
              <a:t>Espacios muestrales y sucesos</a:t>
            </a:r>
            <a:endParaRPr sz="3100">
              <a:solidFill>
                <a:srgbClr val="FFFF01"/>
              </a:solidFill>
              <a:latin typeface="Anybody Black"/>
              <a:ea typeface="Anybody Black"/>
              <a:cs typeface="Anybody Black"/>
              <a:sym typeface="Anybody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384" name="Shape 384"/>
        <p:cNvGrpSpPr/>
        <p:nvPr/>
      </p:nvGrpSpPr>
      <p:grpSpPr>
        <a:xfrm>
          <a:off x="0" y="0"/>
          <a:ext cx="0" cy="0"/>
          <a:chOff x="0" y="0"/>
          <a:chExt cx="0" cy="0"/>
        </a:xfrm>
      </p:grpSpPr>
      <p:grpSp>
        <p:nvGrpSpPr>
          <p:cNvPr id="385" name="Google Shape;385;p90"/>
          <p:cNvGrpSpPr/>
          <p:nvPr/>
        </p:nvGrpSpPr>
        <p:grpSpPr>
          <a:xfrm>
            <a:off x="326250" y="1276320"/>
            <a:ext cx="7755297" cy="1099200"/>
            <a:chOff x="326250" y="1276320"/>
            <a:chExt cx="7755297" cy="1099200"/>
          </a:xfrm>
        </p:grpSpPr>
        <p:sp>
          <p:nvSpPr>
            <p:cNvPr id="386" name="Google Shape;386;p90"/>
            <p:cNvSpPr txBox="1"/>
            <p:nvPr/>
          </p:nvSpPr>
          <p:spPr>
            <a:xfrm>
              <a:off x="326250" y="1357775"/>
              <a:ext cx="6539100" cy="93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Al </a:t>
              </a:r>
              <a:r>
                <a:rPr b="1" lang="en" sz="2400">
                  <a:latin typeface="Work Sans"/>
                  <a:ea typeface="Work Sans"/>
                  <a:cs typeface="Work Sans"/>
                  <a:sym typeface="Work Sans"/>
                </a:rPr>
                <a:t>finalizar</a:t>
              </a:r>
              <a:r>
                <a:rPr lang="en" sz="2400">
                  <a:latin typeface="Work Sans"/>
                  <a:ea typeface="Work Sans"/>
                  <a:cs typeface="Work Sans"/>
                  <a:sym typeface="Work Sans"/>
                </a:rPr>
                <a:t> cada uno de los temas, tendremos un </a:t>
              </a:r>
              <a:r>
                <a:rPr b="1" lang="en" sz="2400">
                  <a:latin typeface="Work Sans"/>
                  <a:ea typeface="Work Sans"/>
                  <a:cs typeface="Work Sans"/>
                  <a:sym typeface="Work Sans"/>
                </a:rPr>
                <a:t>espacio de consultas</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sp>
          <p:nvSpPr>
            <p:cNvPr id="387" name="Google Shape;387;p90"/>
            <p:cNvSpPr/>
            <p:nvPr/>
          </p:nvSpPr>
          <p:spPr>
            <a:xfrm>
              <a:off x="6982347" y="12763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90"/>
            <p:cNvPicPr preferRelativeResize="0"/>
            <p:nvPr/>
          </p:nvPicPr>
          <p:blipFill rotWithShape="1">
            <a:blip r:embed="rId3">
              <a:alphaModFix/>
            </a:blip>
            <a:srcRect b="0" l="0" r="0" t="0"/>
            <a:stretch/>
          </p:blipFill>
          <p:spPr>
            <a:xfrm>
              <a:off x="7190675" y="1484651"/>
              <a:ext cx="682550" cy="682550"/>
            </a:xfrm>
            <a:prstGeom prst="rect">
              <a:avLst/>
            </a:prstGeom>
            <a:noFill/>
            <a:ln>
              <a:noFill/>
            </a:ln>
          </p:spPr>
        </p:pic>
      </p:grpSp>
      <p:grpSp>
        <p:nvGrpSpPr>
          <p:cNvPr id="389" name="Google Shape;389;p90"/>
          <p:cNvGrpSpPr/>
          <p:nvPr/>
        </p:nvGrpSpPr>
        <p:grpSpPr>
          <a:xfrm>
            <a:off x="965897" y="2618620"/>
            <a:ext cx="7212203" cy="1099200"/>
            <a:chOff x="965897" y="2618620"/>
            <a:chExt cx="7212203" cy="1099200"/>
          </a:xfrm>
        </p:grpSpPr>
        <p:sp>
          <p:nvSpPr>
            <p:cNvPr id="390" name="Google Shape;390;p90"/>
            <p:cNvSpPr/>
            <p:nvPr/>
          </p:nvSpPr>
          <p:spPr>
            <a:xfrm>
              <a:off x="965897" y="2618620"/>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90"/>
            <p:cNvPicPr preferRelativeResize="0"/>
            <p:nvPr/>
          </p:nvPicPr>
          <p:blipFill rotWithShape="1">
            <a:blip r:embed="rId4">
              <a:alphaModFix/>
            </a:blip>
            <a:srcRect b="0" l="0" r="0" t="0"/>
            <a:stretch/>
          </p:blipFill>
          <p:spPr>
            <a:xfrm>
              <a:off x="1172598" y="2825324"/>
              <a:ext cx="685800" cy="685800"/>
            </a:xfrm>
            <a:prstGeom prst="rect">
              <a:avLst/>
            </a:prstGeom>
            <a:noFill/>
            <a:ln>
              <a:noFill/>
            </a:ln>
          </p:spPr>
        </p:pic>
        <p:sp>
          <p:nvSpPr>
            <p:cNvPr id="392" name="Google Shape;392;p90"/>
            <p:cNvSpPr txBox="1"/>
            <p:nvPr/>
          </p:nvSpPr>
          <p:spPr>
            <a:xfrm>
              <a:off x="2182900" y="2700075"/>
              <a:ext cx="59952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latin typeface="Work Sans"/>
                  <a:ea typeface="Work Sans"/>
                  <a:cs typeface="Work Sans"/>
                  <a:sym typeface="Work Sans"/>
                </a:rPr>
                <a:t>Hay un </a:t>
              </a:r>
              <a:r>
                <a:rPr b="1" lang="en" sz="2400">
                  <a:latin typeface="Work Sans"/>
                  <a:ea typeface="Work Sans"/>
                  <a:cs typeface="Work Sans"/>
                  <a:sym typeface="Work Sans"/>
                </a:rPr>
                <a:t>mentor</a:t>
              </a:r>
              <a:r>
                <a:rPr lang="en" sz="2400">
                  <a:latin typeface="Work Sans"/>
                  <a:ea typeface="Work Sans"/>
                  <a:cs typeface="Work Sans"/>
                  <a:sym typeface="Work Sans"/>
                </a:rPr>
                <a:t> asignado para responder el </a:t>
              </a:r>
              <a:r>
                <a:rPr b="1" lang="en" sz="2400">
                  <a:latin typeface="Work Sans"/>
                  <a:ea typeface="Work Sans"/>
                  <a:cs typeface="Work Sans"/>
                  <a:sym typeface="Work Sans"/>
                </a:rPr>
                <a:t>Q&amp;A</a:t>
              </a:r>
              <a:r>
                <a:rPr lang="en" sz="2400">
                  <a:latin typeface="Work Sans"/>
                  <a:ea typeface="Work Sans"/>
                  <a:cs typeface="Work Sans"/>
                  <a:sym typeface="Work Sans"/>
                </a:rPr>
                <a:t>.</a:t>
              </a:r>
              <a:endParaRPr i="0" sz="2400" u="none" cap="none" strike="noStrike">
                <a:solidFill>
                  <a:srgbClr val="000000"/>
                </a:solidFill>
                <a:latin typeface="Work Sans"/>
                <a:ea typeface="Work Sans"/>
                <a:cs typeface="Work Sans"/>
                <a:sym typeface="Work Sans"/>
              </a:endParaRPr>
            </a:p>
          </p:txBody>
        </p:sp>
      </p:grpSp>
      <p:sp>
        <p:nvSpPr>
          <p:cNvPr id="393" name="Google Shape;393;p90"/>
          <p:cNvSpPr txBox="1"/>
          <p:nvPr/>
        </p:nvSpPr>
        <p:spPr>
          <a:xfrm>
            <a:off x="0" y="4225975"/>
            <a:ext cx="910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Work Sans"/>
                <a:ea typeface="Work Sans"/>
                <a:cs typeface="Work Sans"/>
                <a:sym typeface="Work Sans"/>
              </a:rPr>
              <a:t>¡Pregunta, pregunta, pregunta</a:t>
            </a:r>
            <a:r>
              <a:rPr lang="en" sz="2400">
                <a:solidFill>
                  <a:schemeClr val="dk1"/>
                </a:solidFill>
                <a:latin typeface="Work Sans"/>
                <a:ea typeface="Work Sans"/>
                <a:cs typeface="Work Sans"/>
                <a:sym typeface="Work Sans"/>
              </a:rPr>
              <a:t>! :D</a:t>
            </a:r>
            <a:endParaRPr sz="24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2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3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704" name="Shape 704"/>
        <p:cNvGrpSpPr/>
        <p:nvPr/>
      </p:nvGrpSpPr>
      <p:grpSpPr>
        <a:xfrm>
          <a:off x="0" y="0"/>
          <a:ext cx="0" cy="0"/>
          <a:chOff x="0" y="0"/>
          <a:chExt cx="0" cy="0"/>
        </a:xfrm>
      </p:grpSpPr>
      <p:sp>
        <p:nvSpPr>
          <p:cNvPr id="705" name="Google Shape;705;p126"/>
          <p:cNvSpPr txBox="1"/>
          <p:nvPr/>
        </p:nvSpPr>
        <p:spPr>
          <a:xfrm>
            <a:off x="696550" y="2829288"/>
            <a:ext cx="2915100" cy="6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latin typeface="Work Sans"/>
                <a:ea typeface="Work Sans"/>
                <a:cs typeface="Work Sans"/>
                <a:sym typeface="Work Sans"/>
              </a:rPr>
              <a:t>¡Feedback!</a:t>
            </a:r>
            <a:endParaRPr b="1" i="0" sz="3600" u="none" cap="none" strike="noStrike">
              <a:solidFill>
                <a:srgbClr val="000000"/>
              </a:solidFill>
              <a:latin typeface="Work Sans"/>
              <a:ea typeface="Work Sans"/>
              <a:cs typeface="Work Sans"/>
              <a:sym typeface="Work Sans"/>
            </a:endParaRPr>
          </a:p>
        </p:txBody>
      </p:sp>
      <p:grpSp>
        <p:nvGrpSpPr>
          <p:cNvPr id="706" name="Google Shape;706;p126"/>
          <p:cNvGrpSpPr/>
          <p:nvPr/>
        </p:nvGrpSpPr>
        <p:grpSpPr>
          <a:xfrm>
            <a:off x="1604497" y="1676713"/>
            <a:ext cx="1099200" cy="1099200"/>
            <a:chOff x="1683297" y="1643325"/>
            <a:chExt cx="1099200" cy="1099200"/>
          </a:xfrm>
        </p:grpSpPr>
        <p:sp>
          <p:nvSpPr>
            <p:cNvPr id="707" name="Google Shape;707;p126"/>
            <p:cNvSpPr/>
            <p:nvPr/>
          </p:nvSpPr>
          <p:spPr>
            <a:xfrm>
              <a:off x="1683297" y="1643325"/>
              <a:ext cx="1099200" cy="1099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 name="Google Shape;708;p126"/>
            <p:cNvPicPr preferRelativeResize="0"/>
            <p:nvPr/>
          </p:nvPicPr>
          <p:blipFill rotWithShape="1">
            <a:blip r:embed="rId3">
              <a:alphaModFix/>
            </a:blip>
            <a:srcRect b="0" l="0" r="0" t="0"/>
            <a:stretch/>
          </p:blipFill>
          <p:spPr>
            <a:xfrm>
              <a:off x="1793892" y="1753903"/>
              <a:ext cx="878000" cy="878062"/>
            </a:xfrm>
            <a:prstGeom prst="rect">
              <a:avLst/>
            </a:prstGeom>
            <a:noFill/>
            <a:ln>
              <a:noFill/>
            </a:ln>
          </p:spPr>
        </p:pic>
      </p:grpSp>
      <p:sp>
        <p:nvSpPr>
          <p:cNvPr id="709" name="Google Shape;709;p126"/>
          <p:cNvSpPr txBox="1"/>
          <p:nvPr/>
        </p:nvSpPr>
        <p:spPr>
          <a:xfrm>
            <a:off x="4164350" y="2252725"/>
            <a:ext cx="44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Work Sans SemiBold"/>
                <a:ea typeface="Work Sans SemiBold"/>
                <a:cs typeface="Work Sans SemiBold"/>
                <a:sym typeface="Work Sans SemiBold"/>
              </a:rPr>
              <a:t>Dispones de un </a:t>
            </a:r>
            <a:r>
              <a:rPr lang="en" sz="2200">
                <a:solidFill>
                  <a:schemeClr val="hlink"/>
                </a:solidFill>
                <a:uFill>
                  <a:noFill/>
                </a:uFill>
                <a:latin typeface="Work Sans SemiBold"/>
                <a:ea typeface="Work Sans SemiBold"/>
                <a:cs typeface="Work Sans SemiBold"/>
                <a:sym typeface="Work Sans SemiBold"/>
                <a:hlinkClick r:id="rId4"/>
              </a:rPr>
              <a:t>formulario </a:t>
            </a:r>
            <a:r>
              <a:rPr lang="en" sz="2200">
                <a:latin typeface="Work Sans SemiBold"/>
                <a:ea typeface="Work Sans SemiBold"/>
                <a:cs typeface="Work Sans SemiBold"/>
                <a:sym typeface="Work Sans SemiBold"/>
              </a:rPr>
              <a:t>en:</a:t>
            </a:r>
            <a:endParaRPr sz="2200">
              <a:latin typeface="Work Sans SemiBold"/>
              <a:ea typeface="Work Sans SemiBold"/>
              <a:cs typeface="Work Sans SemiBold"/>
              <a:sym typeface="Work Sans SemiBold"/>
            </a:endParaRPr>
          </a:p>
        </p:txBody>
      </p:sp>
      <p:grpSp>
        <p:nvGrpSpPr>
          <p:cNvPr id="710" name="Google Shape;710;p126"/>
          <p:cNvGrpSpPr/>
          <p:nvPr/>
        </p:nvGrpSpPr>
        <p:grpSpPr>
          <a:xfrm>
            <a:off x="4839626" y="2898075"/>
            <a:ext cx="4119208" cy="461700"/>
            <a:chOff x="4839626" y="2267800"/>
            <a:chExt cx="4119208" cy="461700"/>
          </a:xfrm>
        </p:grpSpPr>
        <p:pic>
          <p:nvPicPr>
            <p:cNvPr id="711" name="Google Shape;711;p126"/>
            <p:cNvPicPr preferRelativeResize="0"/>
            <p:nvPr/>
          </p:nvPicPr>
          <p:blipFill rotWithShape="1">
            <a:blip r:embed="rId5">
              <a:alphaModFix/>
            </a:blip>
            <a:srcRect b="0" l="0" r="0" t="0"/>
            <a:stretch/>
          </p:blipFill>
          <p:spPr>
            <a:xfrm>
              <a:off x="4839626" y="2321175"/>
              <a:ext cx="352125" cy="354966"/>
            </a:xfrm>
            <a:prstGeom prst="rect">
              <a:avLst/>
            </a:prstGeom>
            <a:noFill/>
            <a:ln>
              <a:noFill/>
            </a:ln>
          </p:spPr>
        </p:pic>
        <p:sp>
          <p:nvSpPr>
            <p:cNvPr id="712" name="Google Shape;712;p126"/>
            <p:cNvSpPr txBox="1"/>
            <p:nvPr/>
          </p:nvSpPr>
          <p:spPr>
            <a:xfrm>
              <a:off x="5191733" y="2267800"/>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Homeworks</a:t>
              </a:r>
              <a:endParaRPr sz="1800">
                <a:latin typeface="Work Sans Medium"/>
                <a:ea typeface="Work Sans Medium"/>
                <a:cs typeface="Work Sans Medium"/>
                <a:sym typeface="Work Sans Medium"/>
              </a:endParaRPr>
            </a:p>
          </p:txBody>
        </p:sp>
      </p:grpSp>
      <p:grpSp>
        <p:nvGrpSpPr>
          <p:cNvPr id="713" name="Google Shape;713;p126"/>
          <p:cNvGrpSpPr/>
          <p:nvPr/>
        </p:nvGrpSpPr>
        <p:grpSpPr>
          <a:xfrm>
            <a:off x="4839626" y="3566763"/>
            <a:ext cx="4119208" cy="461700"/>
            <a:chOff x="4839626" y="2791625"/>
            <a:chExt cx="4119208" cy="461700"/>
          </a:xfrm>
        </p:grpSpPr>
        <p:pic>
          <p:nvPicPr>
            <p:cNvPr id="714" name="Google Shape;714;p126"/>
            <p:cNvPicPr preferRelativeResize="0"/>
            <p:nvPr/>
          </p:nvPicPr>
          <p:blipFill rotWithShape="1">
            <a:blip r:embed="rId5">
              <a:alphaModFix/>
            </a:blip>
            <a:srcRect b="0" l="0" r="0" t="0"/>
            <a:stretch/>
          </p:blipFill>
          <p:spPr>
            <a:xfrm>
              <a:off x="4839626" y="2844992"/>
              <a:ext cx="352125" cy="354966"/>
            </a:xfrm>
            <a:prstGeom prst="rect">
              <a:avLst/>
            </a:prstGeom>
            <a:noFill/>
            <a:ln>
              <a:noFill/>
            </a:ln>
          </p:spPr>
        </p:pic>
        <p:sp>
          <p:nvSpPr>
            <p:cNvPr id="715" name="Google Shape;715;p126"/>
            <p:cNvSpPr txBox="1"/>
            <p:nvPr/>
          </p:nvSpPr>
          <p:spPr>
            <a:xfrm>
              <a:off x="5191733" y="27916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Guías de clase</a:t>
              </a:r>
              <a:endParaRPr sz="1800">
                <a:latin typeface="Work Sans Medium"/>
                <a:ea typeface="Work Sans Medium"/>
                <a:cs typeface="Work Sans Medium"/>
                <a:sym typeface="Work Sans Medium"/>
              </a:endParaRPr>
            </a:p>
          </p:txBody>
        </p:sp>
      </p:grpSp>
      <p:grpSp>
        <p:nvGrpSpPr>
          <p:cNvPr id="716" name="Google Shape;716;p126"/>
          <p:cNvGrpSpPr/>
          <p:nvPr/>
        </p:nvGrpSpPr>
        <p:grpSpPr>
          <a:xfrm>
            <a:off x="4839626" y="4235475"/>
            <a:ext cx="4119208" cy="461700"/>
            <a:chOff x="4839626" y="3368825"/>
            <a:chExt cx="4119208" cy="461700"/>
          </a:xfrm>
        </p:grpSpPr>
        <p:pic>
          <p:nvPicPr>
            <p:cNvPr id="717" name="Google Shape;717;p126"/>
            <p:cNvPicPr preferRelativeResize="0"/>
            <p:nvPr/>
          </p:nvPicPr>
          <p:blipFill rotWithShape="1">
            <a:blip r:embed="rId5">
              <a:alphaModFix/>
            </a:blip>
            <a:srcRect b="0" l="0" r="0" t="0"/>
            <a:stretch/>
          </p:blipFill>
          <p:spPr>
            <a:xfrm>
              <a:off x="4839626" y="3422184"/>
              <a:ext cx="352125" cy="354966"/>
            </a:xfrm>
            <a:prstGeom prst="rect">
              <a:avLst/>
            </a:prstGeom>
            <a:noFill/>
            <a:ln>
              <a:noFill/>
            </a:ln>
          </p:spPr>
        </p:pic>
        <p:sp>
          <p:nvSpPr>
            <p:cNvPr id="718" name="Google Shape;718;p126"/>
            <p:cNvSpPr txBox="1"/>
            <p:nvPr/>
          </p:nvSpPr>
          <p:spPr>
            <a:xfrm>
              <a:off x="5191733" y="3368825"/>
              <a:ext cx="37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Work Sans Medium"/>
                  <a:ea typeface="Work Sans Medium"/>
                  <a:cs typeface="Work Sans Medium"/>
                  <a:sym typeface="Work Sans Medium"/>
                </a:rPr>
                <a:t>Slack</a:t>
              </a:r>
              <a:endParaRPr sz="1800">
                <a:latin typeface="Work Sans Medium"/>
                <a:ea typeface="Work Sans Medium"/>
                <a:cs typeface="Work Sans Medium"/>
                <a:sym typeface="Work Sans Medium"/>
              </a:endParaRPr>
            </a:p>
          </p:txBody>
        </p:sp>
      </p:grpSp>
      <p:sp>
        <p:nvSpPr>
          <p:cNvPr id="719" name="Google Shape;719;p126"/>
          <p:cNvSpPr txBox="1"/>
          <p:nvPr/>
        </p:nvSpPr>
        <p:spPr>
          <a:xfrm flipH="1">
            <a:off x="6057650" y="1560675"/>
            <a:ext cx="2205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Work Sans Medium"/>
                <a:ea typeface="Work Sans Medium"/>
                <a:cs typeface="Work Sans Medium"/>
                <a:sym typeface="Work Sans Medium"/>
              </a:rPr>
              <a:t>Click on me</a:t>
            </a:r>
            <a:endParaRPr sz="1800">
              <a:solidFill>
                <a:srgbClr val="666666"/>
              </a:solidFill>
              <a:latin typeface="Work Sans Medium"/>
              <a:ea typeface="Work Sans Medium"/>
              <a:cs typeface="Work Sans Medium"/>
              <a:sym typeface="Work Sans Medium"/>
            </a:endParaRPr>
          </a:p>
        </p:txBody>
      </p:sp>
      <p:sp>
        <p:nvSpPr>
          <p:cNvPr id="720" name="Google Shape;720;p126"/>
          <p:cNvSpPr/>
          <p:nvPr/>
        </p:nvSpPr>
        <p:spPr>
          <a:xfrm rot="10800000">
            <a:off x="735275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
        <p:nvSpPr>
          <p:cNvPr id="721" name="Google Shape;721;p126"/>
          <p:cNvSpPr/>
          <p:nvPr/>
        </p:nvSpPr>
        <p:spPr>
          <a:xfrm flipH="1" rot="10800000">
            <a:off x="6730804" y="1981475"/>
            <a:ext cx="336850" cy="271250"/>
          </a:xfrm>
          <a:custGeom>
            <a:rect b="b" l="l" r="r" t="t"/>
            <a:pathLst>
              <a:path extrusionOk="0" h="10850" w="13474">
                <a:moveTo>
                  <a:pt x="13474" y="10805"/>
                </a:moveTo>
                <a:cubicBezTo>
                  <a:pt x="8917" y="10805"/>
                  <a:pt x="2110" y="10984"/>
                  <a:pt x="418" y="6753"/>
                </a:cubicBezTo>
                <a:cubicBezTo>
                  <a:pt x="-418" y="4663"/>
                  <a:pt x="418" y="2251"/>
                  <a:pt x="418" y="0"/>
                </a:cubicBezTo>
              </a:path>
            </a:pathLst>
          </a:custGeom>
          <a:noFill/>
          <a:ln cap="flat" cmpd="sng" w="19050">
            <a:solidFill>
              <a:srgbClr val="666666"/>
            </a:solidFill>
            <a:prstDash val="solid"/>
            <a:round/>
            <a:headEnd len="med" w="med" type="none"/>
            <a:tailEnd len="med" w="med" type="stealth"/>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725" name="Shape 725"/>
        <p:cNvGrpSpPr/>
        <p:nvPr/>
      </p:nvGrpSpPr>
      <p:grpSpPr>
        <a:xfrm>
          <a:off x="0" y="0"/>
          <a:ext cx="0" cy="0"/>
          <a:chOff x="0" y="0"/>
          <a:chExt cx="0" cy="0"/>
        </a:xfrm>
      </p:grpSpPr>
      <p:sp>
        <p:nvSpPr>
          <p:cNvPr id="726" name="Google Shape;726;p127"/>
          <p:cNvSpPr/>
          <p:nvPr/>
        </p:nvSpPr>
        <p:spPr>
          <a:xfrm>
            <a:off x="0" y="0"/>
            <a:ext cx="9144000" cy="1011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127"/>
          <p:cNvPicPr preferRelativeResize="0"/>
          <p:nvPr/>
        </p:nvPicPr>
        <p:blipFill rotWithShape="1">
          <a:blip r:embed="rId3">
            <a:alphaModFix/>
          </a:blip>
          <a:srcRect b="0" l="6433" r="10551" t="0"/>
          <a:stretch/>
        </p:blipFill>
        <p:spPr>
          <a:xfrm>
            <a:off x="1737975" y="1128000"/>
            <a:ext cx="5668049" cy="2655301"/>
          </a:xfrm>
          <a:prstGeom prst="rect">
            <a:avLst/>
          </a:prstGeom>
          <a:noFill/>
          <a:ln>
            <a:noFill/>
          </a:ln>
        </p:spPr>
      </p:pic>
      <p:pic>
        <p:nvPicPr>
          <p:cNvPr id="728" name="Google Shape;728;p127">
            <a:hlinkClick r:id="rId4"/>
          </p:cNvPr>
          <p:cNvPicPr preferRelativeResize="0"/>
          <p:nvPr/>
        </p:nvPicPr>
        <p:blipFill rotWithShape="1">
          <a:blip r:embed="rId5">
            <a:alphaModFix/>
          </a:blip>
          <a:srcRect b="0" l="0" r="0" t="0"/>
          <a:stretch/>
        </p:blipFill>
        <p:spPr>
          <a:xfrm>
            <a:off x="1523850" y="3783308"/>
            <a:ext cx="354971" cy="358486"/>
          </a:xfrm>
          <a:prstGeom prst="rect">
            <a:avLst/>
          </a:prstGeom>
          <a:noFill/>
          <a:ln>
            <a:noFill/>
          </a:ln>
        </p:spPr>
      </p:pic>
      <p:pic>
        <p:nvPicPr>
          <p:cNvPr id="729" name="Google Shape;729;p127">
            <a:hlinkClick r:id="rId6"/>
          </p:cNvPr>
          <p:cNvPicPr preferRelativeResize="0"/>
          <p:nvPr/>
        </p:nvPicPr>
        <p:blipFill rotWithShape="1">
          <a:blip r:embed="rId7">
            <a:alphaModFix/>
          </a:blip>
          <a:srcRect b="0" l="0" r="0" t="0"/>
          <a:stretch/>
        </p:blipFill>
        <p:spPr>
          <a:xfrm>
            <a:off x="2557413" y="3785065"/>
            <a:ext cx="354971" cy="354971"/>
          </a:xfrm>
          <a:prstGeom prst="rect">
            <a:avLst/>
          </a:prstGeom>
          <a:noFill/>
          <a:ln>
            <a:noFill/>
          </a:ln>
        </p:spPr>
      </p:pic>
      <p:pic>
        <p:nvPicPr>
          <p:cNvPr id="730" name="Google Shape;730;p127">
            <a:hlinkClick r:id="rId8"/>
          </p:cNvPr>
          <p:cNvPicPr preferRelativeResize="0"/>
          <p:nvPr/>
        </p:nvPicPr>
        <p:blipFill rotWithShape="1">
          <a:blip r:embed="rId9">
            <a:alphaModFix/>
          </a:blip>
          <a:srcRect b="0" l="0" r="0" t="0"/>
          <a:stretch/>
        </p:blipFill>
        <p:spPr>
          <a:xfrm>
            <a:off x="3733469" y="3783308"/>
            <a:ext cx="354971" cy="358486"/>
          </a:xfrm>
          <a:prstGeom prst="rect">
            <a:avLst/>
          </a:prstGeom>
          <a:noFill/>
          <a:ln>
            <a:noFill/>
          </a:ln>
        </p:spPr>
      </p:pic>
      <p:pic>
        <p:nvPicPr>
          <p:cNvPr id="731" name="Google Shape;731;p127">
            <a:hlinkClick r:id="rId10"/>
          </p:cNvPr>
          <p:cNvPicPr preferRelativeResize="0"/>
          <p:nvPr/>
        </p:nvPicPr>
        <p:blipFill rotWithShape="1">
          <a:blip r:embed="rId11">
            <a:alphaModFix/>
          </a:blip>
          <a:srcRect b="0" l="0" r="0" t="0"/>
          <a:stretch/>
        </p:blipFill>
        <p:spPr>
          <a:xfrm>
            <a:off x="4909554" y="3783307"/>
            <a:ext cx="354971" cy="358486"/>
          </a:xfrm>
          <a:prstGeom prst="rect">
            <a:avLst/>
          </a:prstGeom>
          <a:noFill/>
          <a:ln>
            <a:noFill/>
          </a:ln>
        </p:spPr>
      </p:pic>
      <p:pic>
        <p:nvPicPr>
          <p:cNvPr id="732" name="Google Shape;732;p127">
            <a:hlinkClick r:id="rId12"/>
          </p:cNvPr>
          <p:cNvPicPr preferRelativeResize="0"/>
          <p:nvPr/>
        </p:nvPicPr>
        <p:blipFill rotWithShape="1">
          <a:blip r:embed="rId13">
            <a:alphaModFix/>
          </a:blip>
          <a:srcRect b="0" l="0" r="0" t="0"/>
          <a:stretch/>
        </p:blipFill>
        <p:spPr>
          <a:xfrm>
            <a:off x="6085623" y="3785066"/>
            <a:ext cx="358486" cy="354971"/>
          </a:xfrm>
          <a:prstGeom prst="rect">
            <a:avLst/>
          </a:prstGeom>
          <a:noFill/>
          <a:ln>
            <a:noFill/>
          </a:ln>
        </p:spPr>
      </p:pic>
      <p:pic>
        <p:nvPicPr>
          <p:cNvPr id="733" name="Google Shape;733;p127">
            <a:hlinkClick r:id="rId14"/>
          </p:cNvPr>
          <p:cNvPicPr preferRelativeResize="0"/>
          <p:nvPr/>
        </p:nvPicPr>
        <p:blipFill rotWithShape="1">
          <a:blip r:embed="rId15">
            <a:alphaModFix/>
          </a:blip>
          <a:srcRect b="0" l="0" r="0" t="0"/>
          <a:stretch/>
        </p:blipFill>
        <p:spPr>
          <a:xfrm>
            <a:off x="7265188" y="3785063"/>
            <a:ext cx="354971" cy="354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97" name="Shape 397"/>
        <p:cNvGrpSpPr/>
        <p:nvPr/>
      </p:nvGrpSpPr>
      <p:grpSpPr>
        <a:xfrm>
          <a:off x="0" y="0"/>
          <a:ext cx="0" cy="0"/>
          <a:chOff x="0" y="0"/>
          <a:chExt cx="0" cy="0"/>
        </a:xfrm>
      </p:grpSpPr>
      <p:pic>
        <p:nvPicPr>
          <p:cNvPr id="398" name="Google Shape;398;p91"/>
          <p:cNvPicPr preferRelativeResize="0"/>
          <p:nvPr/>
        </p:nvPicPr>
        <p:blipFill rotWithShape="1">
          <a:blip r:embed="rId3">
            <a:alphaModFix/>
          </a:blip>
          <a:srcRect b="0" l="0" r="0" t="0"/>
          <a:stretch/>
        </p:blipFill>
        <p:spPr>
          <a:xfrm>
            <a:off x="-92675" y="-61825"/>
            <a:ext cx="9258501" cy="6160776"/>
          </a:xfrm>
          <a:prstGeom prst="rect">
            <a:avLst/>
          </a:prstGeom>
          <a:noFill/>
          <a:ln>
            <a:noFill/>
          </a:ln>
        </p:spPr>
      </p:pic>
      <p:sp>
        <p:nvSpPr>
          <p:cNvPr id="399" name="Google Shape;399;p9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400" name="Google Shape;400;p91"/>
          <p:cNvSpPr txBox="1"/>
          <p:nvPr/>
        </p:nvSpPr>
        <p:spPr>
          <a:xfrm>
            <a:off x="-12" y="1938750"/>
            <a:ext cx="91440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6000">
                <a:solidFill>
                  <a:srgbClr val="FFFF00"/>
                </a:solidFill>
                <a:latin typeface="Anybody"/>
                <a:ea typeface="Anybody"/>
                <a:cs typeface="Anybody"/>
                <a:sym typeface="Anybody"/>
              </a:rPr>
              <a:t>Test</a:t>
            </a:r>
            <a:endParaRPr b="1" sz="6000">
              <a:solidFill>
                <a:srgbClr val="FFFF00"/>
              </a:solidFill>
              <a:latin typeface="Anybody"/>
              <a:ea typeface="Anybody"/>
              <a:cs typeface="Anybody"/>
              <a:sym typeface="Anybody"/>
            </a:endParaRPr>
          </a:p>
        </p:txBody>
      </p:sp>
      <p:pic>
        <p:nvPicPr>
          <p:cNvPr id="401" name="Google Shape;401;p91"/>
          <p:cNvPicPr preferRelativeResize="0"/>
          <p:nvPr/>
        </p:nvPicPr>
        <p:blipFill>
          <a:blip r:embed="rId4">
            <a:alphaModFix/>
          </a:blip>
          <a:stretch>
            <a:fillRect/>
          </a:stretch>
        </p:blipFill>
        <p:spPr>
          <a:xfrm rot="6094948">
            <a:off x="9493450" y="408024"/>
            <a:ext cx="899702" cy="1226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800"/>
                                        <p:tgtEl>
                                          <p:spTgt spid="400"/>
                                        </p:tgtEl>
                                      </p:cBhvr>
                                    </p:animEffect>
                                  </p:childTnLst>
                                </p:cTn>
                              </p:par>
                              <p:par>
                                <p:cTn fill="hold" nodeType="withEffect" presetClass="entr" presetID="2" presetSubtype="8">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600"/>
                                        <p:tgtEl>
                                          <p:spTgt spid="4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92"/>
          <p:cNvPicPr preferRelativeResize="0"/>
          <p:nvPr/>
        </p:nvPicPr>
        <p:blipFill rotWithShape="1">
          <a:blip r:embed="rId3">
            <a:alphaModFix/>
          </a:blip>
          <a:srcRect b="6869" l="0" r="0" t="-6870"/>
          <a:stretch/>
        </p:blipFill>
        <p:spPr>
          <a:xfrm>
            <a:off x="7092675" y="1620750"/>
            <a:ext cx="579574" cy="579574"/>
          </a:xfrm>
          <a:prstGeom prst="rect">
            <a:avLst/>
          </a:prstGeom>
          <a:noFill/>
          <a:ln>
            <a:noFill/>
          </a:ln>
        </p:spPr>
      </p:pic>
      <p:sp>
        <p:nvSpPr>
          <p:cNvPr id="407" name="Google Shape;407;p92"/>
          <p:cNvSpPr txBox="1"/>
          <p:nvPr/>
        </p:nvSpPr>
        <p:spPr>
          <a:xfrm>
            <a:off x="720900" y="1620738"/>
            <a:ext cx="7702200" cy="19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2800">
                <a:latin typeface="Anybody"/>
                <a:ea typeface="Anybody"/>
                <a:cs typeface="Anybody"/>
                <a:sym typeface="Anybody"/>
              </a:rPr>
              <a:t>Se les llama </a:t>
            </a:r>
            <a:r>
              <a:rPr b="1" lang="en" sz="2800">
                <a:highlight>
                  <a:srgbClr val="FFFF01"/>
                </a:highlight>
                <a:latin typeface="Anybody"/>
                <a:ea typeface="Anybody"/>
                <a:cs typeface="Anybody"/>
                <a:sym typeface="Anybody"/>
              </a:rPr>
              <a:t>test</a:t>
            </a:r>
            <a:r>
              <a:rPr lang="en" sz="2800">
                <a:highlight>
                  <a:srgbClr val="FFFF01"/>
                </a:highlight>
                <a:latin typeface="Anybody"/>
                <a:ea typeface="Anybody"/>
                <a:cs typeface="Anybody"/>
                <a:sym typeface="Anybody"/>
              </a:rPr>
              <a:t> </a:t>
            </a:r>
            <a:r>
              <a:rPr b="1" lang="en" sz="2800">
                <a:highlight>
                  <a:srgbClr val="FFFF01"/>
                </a:highlight>
                <a:latin typeface="Anybody"/>
                <a:ea typeface="Anybody"/>
                <a:cs typeface="Anybody"/>
                <a:sym typeface="Anybody"/>
              </a:rPr>
              <a:t>estadísticos</a:t>
            </a:r>
            <a:r>
              <a:rPr lang="en" sz="2800">
                <a:highlight>
                  <a:srgbClr val="FFFF01"/>
                </a:highlight>
                <a:latin typeface="Anybody"/>
                <a:ea typeface="Anybody"/>
                <a:cs typeface="Anybody"/>
                <a:sym typeface="Anybody"/>
              </a:rPr>
              <a:t> </a:t>
            </a:r>
            <a:r>
              <a:rPr lang="en" sz="2800">
                <a:latin typeface="Anybody"/>
                <a:ea typeface="Anybody"/>
                <a:cs typeface="Anybody"/>
                <a:sym typeface="Anybody"/>
              </a:rPr>
              <a:t>a las decisiones sobre poblaciones, partiendo de la información muestral de las mismas.</a:t>
            </a:r>
            <a:endParaRPr i="0" sz="2800" u="none" cap="none" strike="noStrike">
              <a:solidFill>
                <a:srgbClr val="000000"/>
              </a:solidFill>
              <a:latin typeface="Anybody"/>
              <a:ea typeface="Anybody"/>
              <a:cs typeface="Anybody"/>
              <a:sym typeface="Anybody"/>
            </a:endParaRPr>
          </a:p>
        </p:txBody>
      </p:sp>
      <p:pic>
        <p:nvPicPr>
          <p:cNvPr id="408" name="Google Shape;408;p92"/>
          <p:cNvPicPr preferRelativeResize="0"/>
          <p:nvPr/>
        </p:nvPicPr>
        <p:blipFill rotWithShape="1">
          <a:blip r:embed="rId4">
            <a:alphaModFix/>
          </a:blip>
          <a:srcRect b="0" l="4200" r="-4200" t="0"/>
          <a:stretch/>
        </p:blipFill>
        <p:spPr>
          <a:xfrm>
            <a:off x="2876500" y="1672600"/>
            <a:ext cx="3660599" cy="525825"/>
          </a:xfrm>
          <a:prstGeom prst="rect">
            <a:avLst/>
          </a:prstGeom>
          <a:noFill/>
          <a:ln>
            <a:noFill/>
          </a:ln>
        </p:spPr>
      </p:pic>
      <p:pic>
        <p:nvPicPr>
          <p:cNvPr id="409" name="Google Shape;409;p92"/>
          <p:cNvPicPr preferRelativeResize="0"/>
          <p:nvPr/>
        </p:nvPicPr>
        <p:blipFill>
          <a:blip r:embed="rId5">
            <a:alphaModFix/>
          </a:blip>
          <a:stretch>
            <a:fillRect/>
          </a:stretch>
        </p:blipFill>
        <p:spPr>
          <a:xfrm>
            <a:off x="60700" y="3576050"/>
            <a:ext cx="1670702" cy="1670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93"/>
          <p:cNvSpPr txBox="1"/>
          <p:nvPr/>
        </p:nvSpPr>
        <p:spPr>
          <a:xfrm>
            <a:off x="0" y="190700"/>
            <a:ext cx="9144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dk1"/>
                </a:solidFill>
                <a:latin typeface="Anybody"/>
                <a:ea typeface="Anybody"/>
                <a:cs typeface="Anybody"/>
                <a:sym typeface="Anybody"/>
              </a:rPr>
              <a:t>Hipótesis Estadísticas</a:t>
            </a:r>
            <a:endParaRPr b="1" sz="3600">
              <a:latin typeface="Anybody"/>
              <a:ea typeface="Anybody"/>
              <a:cs typeface="Anybody"/>
              <a:sym typeface="Anybody"/>
            </a:endParaRPr>
          </a:p>
        </p:txBody>
      </p:sp>
      <p:pic>
        <p:nvPicPr>
          <p:cNvPr id="415" name="Google Shape;415;p93"/>
          <p:cNvPicPr preferRelativeResize="0"/>
          <p:nvPr/>
        </p:nvPicPr>
        <p:blipFill rotWithShape="1">
          <a:blip r:embed="rId4">
            <a:alphaModFix/>
          </a:blip>
          <a:srcRect b="0" l="0" r="0" t="0"/>
          <a:stretch/>
        </p:blipFill>
        <p:spPr>
          <a:xfrm flipH="1" rot="10800000">
            <a:off x="2360038" y="939561"/>
            <a:ext cx="4423914" cy="64112"/>
          </a:xfrm>
          <a:prstGeom prst="rect">
            <a:avLst/>
          </a:prstGeom>
          <a:noFill/>
          <a:ln>
            <a:noFill/>
          </a:ln>
        </p:spPr>
      </p:pic>
      <p:sp>
        <p:nvSpPr>
          <p:cNvPr id="416" name="Google Shape;416;p93"/>
          <p:cNvSpPr txBox="1"/>
          <p:nvPr/>
        </p:nvSpPr>
        <p:spPr>
          <a:xfrm>
            <a:off x="674050" y="1491225"/>
            <a:ext cx="7476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nybody"/>
                <a:ea typeface="Anybody"/>
                <a:cs typeface="Anybody"/>
                <a:sym typeface="Anybody"/>
              </a:rPr>
              <a:t>Para la toma de decisiones se hacen </a:t>
            </a:r>
            <a:r>
              <a:rPr lang="en" sz="2200">
                <a:latin typeface="Anybody"/>
                <a:ea typeface="Anybody"/>
                <a:cs typeface="Anybody"/>
                <a:sym typeface="Anybody"/>
              </a:rPr>
              <a:t>supuestos que son formulados respecto del valor de algún parámetro, que pueden ser o no ciertos. En general, lo son sobre las </a:t>
            </a:r>
            <a:r>
              <a:rPr b="1" lang="en" sz="2200">
                <a:highlight>
                  <a:srgbClr val="FFFF01"/>
                </a:highlight>
                <a:latin typeface="Anybody"/>
                <a:ea typeface="Anybody"/>
                <a:cs typeface="Anybody"/>
                <a:sym typeface="Anybody"/>
              </a:rPr>
              <a:t>distribuciones de probabilidad </a:t>
            </a:r>
            <a:r>
              <a:rPr lang="en" sz="2200">
                <a:latin typeface="Anybody"/>
                <a:ea typeface="Anybody"/>
                <a:cs typeface="Anybody"/>
                <a:sym typeface="Anybody"/>
              </a:rPr>
              <a:t>de las poblaciones.</a:t>
            </a:r>
            <a:endParaRPr sz="2200">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94"/>
          <p:cNvSpPr txBox="1"/>
          <p:nvPr/>
        </p:nvSpPr>
        <p:spPr>
          <a:xfrm>
            <a:off x="903150" y="1703400"/>
            <a:ext cx="7337700" cy="17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dk1"/>
                </a:solidFill>
                <a:latin typeface="Anybody"/>
                <a:ea typeface="Anybody"/>
                <a:cs typeface="Anybody"/>
                <a:sym typeface="Anybody"/>
              </a:rPr>
              <a:t>Pruebas de hipótesis</a:t>
            </a:r>
            <a:endParaRPr b="1" i="0" sz="4800" u="none" cap="none" strike="noStrike">
              <a:solidFill>
                <a:schemeClr val="dk1"/>
              </a:solidFill>
              <a:latin typeface="Anybody"/>
              <a:ea typeface="Anybody"/>
              <a:cs typeface="Anybody"/>
              <a:sym typeface="Anybod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5" name="Shape 425"/>
        <p:cNvGrpSpPr/>
        <p:nvPr/>
      </p:nvGrpSpPr>
      <p:grpSpPr>
        <a:xfrm>
          <a:off x="0" y="0"/>
          <a:ext cx="0" cy="0"/>
          <a:chOff x="0" y="0"/>
          <a:chExt cx="0" cy="0"/>
        </a:xfrm>
      </p:grpSpPr>
      <p:sp>
        <p:nvSpPr>
          <p:cNvPr id="426" name="Google Shape;426;p95"/>
          <p:cNvSpPr/>
          <p:nvPr/>
        </p:nvSpPr>
        <p:spPr>
          <a:xfrm>
            <a:off x="8216100" y="202600"/>
            <a:ext cx="607800" cy="5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95"/>
          <p:cNvPicPr preferRelativeResize="0"/>
          <p:nvPr/>
        </p:nvPicPr>
        <p:blipFill>
          <a:blip r:embed="rId3">
            <a:alphaModFix/>
          </a:blip>
          <a:stretch>
            <a:fillRect/>
          </a:stretch>
        </p:blipFill>
        <p:spPr>
          <a:xfrm>
            <a:off x="8073968" y="0"/>
            <a:ext cx="1070036" cy="1069049"/>
          </a:xfrm>
          <a:prstGeom prst="rect">
            <a:avLst/>
          </a:prstGeom>
          <a:noFill/>
          <a:ln>
            <a:noFill/>
          </a:ln>
        </p:spPr>
      </p:pic>
      <p:sp>
        <p:nvSpPr>
          <p:cNvPr id="428" name="Google Shape;428;p95"/>
          <p:cNvSpPr/>
          <p:nvPr/>
        </p:nvSpPr>
        <p:spPr>
          <a:xfrm rot="969">
            <a:off x="4880175" y="3419600"/>
            <a:ext cx="3193800" cy="5214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HA: Hipótesis nula</a:t>
            </a:r>
            <a:endParaRPr sz="2200">
              <a:solidFill>
                <a:schemeClr val="lt1"/>
              </a:solidFill>
              <a:latin typeface="Anybody Medium"/>
              <a:ea typeface="Anybody Medium"/>
              <a:cs typeface="Anybody Medium"/>
              <a:sym typeface="Anybody Medium"/>
            </a:endParaRPr>
          </a:p>
        </p:txBody>
      </p:sp>
      <p:sp>
        <p:nvSpPr>
          <p:cNvPr id="429" name="Google Shape;429;p95"/>
          <p:cNvSpPr/>
          <p:nvPr/>
        </p:nvSpPr>
        <p:spPr>
          <a:xfrm rot="-301">
            <a:off x="943675" y="3419300"/>
            <a:ext cx="3426000" cy="522000"/>
          </a:xfrm>
          <a:prstGeom prst="roundRect">
            <a:avLst>
              <a:gd fmla="val 50000" name="adj"/>
            </a:avLst>
          </a:prstGeom>
          <a:solidFill>
            <a:srgbClr val="7600FF"/>
          </a:solidFill>
          <a:ln>
            <a:noFill/>
          </a:ln>
          <a:effectLst>
            <a:outerShdw blurRad="71438" rotWithShape="0" algn="bl" dir="30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Anybody"/>
                <a:ea typeface="Anybody"/>
                <a:cs typeface="Anybody"/>
                <a:sym typeface="Anybody"/>
              </a:rPr>
              <a:t>HA: Hipótesis alternativa</a:t>
            </a:r>
            <a:endParaRPr sz="1900">
              <a:solidFill>
                <a:schemeClr val="lt1"/>
              </a:solidFill>
              <a:latin typeface="Anybody"/>
              <a:ea typeface="Anybody"/>
              <a:cs typeface="Anybody"/>
              <a:sym typeface="Anybody"/>
            </a:endParaRPr>
          </a:p>
        </p:txBody>
      </p:sp>
      <p:sp>
        <p:nvSpPr>
          <p:cNvPr id="430" name="Google Shape;430;p95"/>
          <p:cNvSpPr txBox="1"/>
          <p:nvPr/>
        </p:nvSpPr>
        <p:spPr>
          <a:xfrm>
            <a:off x="769525" y="202600"/>
            <a:ext cx="7337700" cy="113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3600">
                <a:solidFill>
                  <a:srgbClr val="FFFF01"/>
                </a:solidFill>
                <a:latin typeface="Anybody"/>
                <a:ea typeface="Anybody"/>
                <a:cs typeface="Anybody"/>
                <a:sym typeface="Anybody"/>
              </a:rPr>
              <a:t>¿Qué son?</a:t>
            </a:r>
            <a:endParaRPr b="1" i="0" sz="3600" u="none" cap="none" strike="noStrike">
              <a:solidFill>
                <a:srgbClr val="FFFF00"/>
              </a:solidFill>
              <a:latin typeface="Anybody"/>
              <a:ea typeface="Anybody"/>
              <a:cs typeface="Anybody"/>
              <a:sym typeface="Anybody"/>
            </a:endParaRPr>
          </a:p>
        </p:txBody>
      </p:sp>
      <p:sp>
        <p:nvSpPr>
          <p:cNvPr id="431" name="Google Shape;431;p95"/>
          <p:cNvSpPr txBox="1"/>
          <p:nvPr/>
        </p:nvSpPr>
        <p:spPr>
          <a:xfrm>
            <a:off x="943675" y="1441425"/>
            <a:ext cx="6989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Anybody"/>
                <a:ea typeface="Anybody"/>
                <a:cs typeface="Anybody"/>
                <a:sym typeface="Anybody"/>
              </a:rPr>
              <a:t>En el procedimiento de test estadísticos, se utilizan las denominadas pruebas de hipótesis y en ellas se usan datos da una muestra para probar dos afirmaciones contrarias indicadas por: </a:t>
            </a:r>
            <a:endParaRPr sz="2200">
              <a:solidFill>
                <a:schemeClr val="lt1"/>
              </a:solidFill>
              <a:latin typeface="Anybody"/>
              <a:ea typeface="Anybody"/>
              <a:cs typeface="Anybody"/>
              <a:sym typeface="Anybod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2300"/>
                                        <p:tgtEl>
                                          <p:spTgt spid="4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1000"/>
                                        <p:tgtEl>
                                          <p:spTgt spid="4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enr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